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9" r:id="rId5"/>
    <p:sldId id="275" r:id="rId6"/>
    <p:sldId id="271" r:id="rId7"/>
    <p:sldId id="272" r:id="rId8"/>
    <p:sldId id="273" r:id="rId9"/>
    <p:sldId id="274" r:id="rId10"/>
    <p:sldId id="260" r:id="rId11"/>
    <p:sldId id="281" r:id="rId12"/>
    <p:sldId id="280" r:id="rId13"/>
    <p:sldId id="263" r:id="rId14"/>
    <p:sldId id="277" r:id="rId15"/>
    <p:sldId id="261" r:id="rId16"/>
    <p:sldId id="264" r:id="rId17"/>
    <p:sldId id="276" r:id="rId18"/>
    <p:sldId id="282" r:id="rId19"/>
    <p:sldId id="283" r:id="rId20"/>
    <p:sldId id="267" r:id="rId21"/>
    <p:sldId id="266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Roboto Condensed" panose="020B060402020202020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3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4" y="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948E6-2DD4-4252-8FBD-A420921552A6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3473-D052-411B-9007-B1E752A7E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18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5054" t="5429" r="6003" b="542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04729" y="1071281"/>
            <a:ext cx="13078543" cy="8094493"/>
            <a:chOff x="0" y="-95250"/>
            <a:chExt cx="17438057" cy="10792657"/>
          </a:xfrm>
        </p:grpSpPr>
        <p:sp>
          <p:nvSpPr>
            <p:cNvPr id="3" name="TextBox 3"/>
            <p:cNvSpPr txBox="1"/>
            <p:nvPr/>
          </p:nvSpPr>
          <p:spPr>
            <a:xfrm>
              <a:off x="0" y="2557574"/>
              <a:ext cx="17438057" cy="4374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50"/>
                </a:lnSpc>
              </a:pPr>
              <a:r>
                <a:rPr lang="en-US" sz="11500" b="1" spc="1299">
                  <a:solidFill>
                    <a:srgbClr val="F2FAFF"/>
                  </a:solidFill>
                  <a:latin typeface="Roboto Condensed"/>
                </a:rPr>
                <a:t>ANALYZING WALMART DATA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75133" y="8500224"/>
              <a:ext cx="15087792" cy="2197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0"/>
                </a:lnSpc>
              </a:pPr>
              <a:r>
                <a:rPr lang="en-US" sz="3000" spc="75" dirty="0">
                  <a:solidFill>
                    <a:srgbClr val="F2FAFF"/>
                  </a:solidFill>
                  <a:latin typeface="Roboto"/>
                </a:rPr>
                <a:t>Presented by </a:t>
              </a:r>
            </a:p>
            <a:p>
              <a:pPr algn="ctr">
                <a:lnSpc>
                  <a:spcPts val="4350"/>
                </a:lnSpc>
              </a:pPr>
              <a:r>
                <a:rPr lang="en-US" sz="3000" spc="75" dirty="0">
                  <a:solidFill>
                    <a:srgbClr val="F2FAFF"/>
                  </a:solidFill>
                  <a:latin typeface="Roboto"/>
                </a:rPr>
                <a:t>Apurva Tawde, </a:t>
              </a:r>
              <a:r>
                <a:rPr lang="en-US" sz="3000" spc="75" dirty="0" err="1">
                  <a:solidFill>
                    <a:srgbClr val="F2FAFF"/>
                  </a:solidFill>
                  <a:latin typeface="Roboto"/>
                </a:rPr>
                <a:t>Himani</a:t>
              </a:r>
              <a:r>
                <a:rPr lang="en-US" sz="3000" spc="75" dirty="0">
                  <a:solidFill>
                    <a:srgbClr val="F2FAFF"/>
                  </a:solidFill>
                  <a:latin typeface="Roboto"/>
                </a:rPr>
                <a:t> Garg, Joshua Gavin, </a:t>
              </a:r>
            </a:p>
            <a:p>
              <a:pPr algn="ctr">
                <a:lnSpc>
                  <a:spcPts val="4350"/>
                </a:lnSpc>
              </a:pPr>
              <a:r>
                <a:rPr lang="en-US" sz="3000" spc="75" dirty="0" err="1">
                  <a:solidFill>
                    <a:srgbClr val="F2FAFF"/>
                  </a:solidFill>
                  <a:latin typeface="Roboto"/>
                </a:rPr>
                <a:t>Mayuresh</a:t>
              </a:r>
              <a:r>
                <a:rPr lang="en-US" sz="3000" spc="75" dirty="0">
                  <a:solidFill>
                    <a:srgbClr val="F2FAFF"/>
                  </a:solidFill>
                  <a:latin typeface="Roboto"/>
                </a:rPr>
                <a:t> </a:t>
              </a:r>
              <a:r>
                <a:rPr lang="en-US" sz="3000" spc="75" dirty="0" err="1">
                  <a:solidFill>
                    <a:srgbClr val="F2FAFF"/>
                  </a:solidFill>
                  <a:latin typeface="Roboto"/>
                </a:rPr>
                <a:t>Wani</a:t>
              </a:r>
              <a:r>
                <a:rPr lang="en-US" sz="3000" spc="75" dirty="0">
                  <a:solidFill>
                    <a:srgbClr val="F2FAFF"/>
                  </a:solidFill>
                  <a:latin typeface="Roboto"/>
                </a:rPr>
                <a:t>, Neha Khanna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75133" y="-95250"/>
              <a:ext cx="15087792" cy="886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55"/>
                </a:lnSpc>
              </a:pPr>
              <a:r>
                <a:rPr lang="en-US" sz="3900" b="0" spc="409">
                  <a:solidFill>
                    <a:srgbClr val="F2FAFF"/>
                  </a:solidFill>
                  <a:latin typeface="Roboto"/>
                </a:rPr>
                <a:t>GROUP 3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1509557" y="1416804"/>
              <a:ext cx="14457395" cy="110090"/>
            </a:xfrm>
            <a:prstGeom prst="rect">
              <a:avLst/>
            </a:prstGeom>
            <a:solidFill>
              <a:srgbClr val="F2FAFF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1509557" y="7752652"/>
              <a:ext cx="14457395" cy="110090"/>
            </a:xfrm>
            <a:prstGeom prst="rect">
              <a:avLst/>
            </a:prstGeom>
            <a:solidFill>
              <a:srgbClr val="F2FAFF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7"/>
          <p:cNvPicPr preferRelativeResize="0"/>
          <p:nvPr/>
        </p:nvPicPr>
        <p:blipFill rotWithShape="1">
          <a:blip r:embed="rId3"/>
          <a:srcRect l="363" r="1311" b="13480"/>
          <a:stretch>
            <a:fillRect/>
          </a:stretch>
        </p:blipFill>
        <p:spPr>
          <a:xfrm>
            <a:off x="-154358" y="1496007"/>
            <a:ext cx="18596715" cy="918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1028700" y="2032583"/>
            <a:ext cx="5497629" cy="1729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2FA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rPr>
              <a:t>MARKET ANALYSIS</a:t>
            </a:r>
          </a:p>
        </p:txBody>
      </p:sp>
      <p:sp>
        <p:nvSpPr>
          <p:cNvPr id="148" name="Google Shape;148;p17"/>
          <p:cNvSpPr txBox="1"/>
          <p:nvPr/>
        </p:nvSpPr>
        <p:spPr>
          <a:xfrm>
            <a:off x="691273" y="9624131"/>
            <a:ext cx="17191891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F2FA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Project Group 3</a:t>
            </a:r>
          </a:p>
        </p:txBody>
      </p:sp>
      <p:grpSp>
        <p:nvGrpSpPr>
          <p:cNvPr id="149" name="Google Shape;149;p17"/>
          <p:cNvGrpSpPr/>
          <p:nvPr/>
        </p:nvGrpSpPr>
        <p:grpSpPr>
          <a:xfrm>
            <a:off x="6248400" y="1996864"/>
            <a:ext cx="11010900" cy="6332685"/>
            <a:chOff x="0" y="-85725"/>
            <a:chExt cx="11267606" cy="8443580"/>
          </a:xfrm>
        </p:grpSpPr>
        <p:sp>
          <p:nvSpPr>
            <p:cNvPr id="150" name="Google Shape;150;p17"/>
            <p:cNvSpPr txBox="1"/>
            <p:nvPr/>
          </p:nvSpPr>
          <p:spPr>
            <a:xfrm>
              <a:off x="0" y="726130"/>
              <a:ext cx="11267606" cy="1086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342900" marR="0" lvl="0" indent="-342900" algn="l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b="1" i="0" u="none" strike="noStrike" cap="none" dirty="0">
                  <a:solidFill>
                    <a:srgbClr val="F2FA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Help reduce the problems </a:t>
              </a:r>
            </a:p>
            <a:p>
              <a:pPr marL="342900" marR="0" lvl="0" indent="-342900" algn="l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b="1" i="0" u="none" strike="noStrike" cap="none" dirty="0">
                  <a:solidFill>
                    <a:srgbClr val="F2FA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Create opportunities</a:t>
              </a:r>
            </a:p>
            <a:p>
              <a:pPr marL="342900" marR="0" lvl="0" indent="-342900" algn="l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b="1" i="0" u="none" strike="noStrike" cap="none" dirty="0">
                  <a:solidFill>
                    <a:srgbClr val="F2FA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Look at past issues to decrease future risks</a:t>
              </a:r>
            </a:p>
          </p:txBody>
        </p:sp>
        <p:sp>
          <p:nvSpPr>
            <p:cNvPr id="151" name="Google Shape;151;p17"/>
            <p:cNvSpPr txBox="1"/>
            <p:nvPr/>
          </p:nvSpPr>
          <p:spPr>
            <a:xfrm>
              <a:off x="0" y="-85725"/>
              <a:ext cx="7593069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rgbClr val="F2FA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WHY</a:t>
              </a:r>
            </a:p>
          </p:txBody>
        </p:sp>
        <p:sp>
          <p:nvSpPr>
            <p:cNvPr id="152" name="Google Shape;152;p17"/>
            <p:cNvSpPr txBox="1"/>
            <p:nvPr/>
          </p:nvSpPr>
          <p:spPr>
            <a:xfrm>
              <a:off x="0" y="4146329"/>
              <a:ext cx="11267606" cy="1086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342900" marR="0" lvl="0" indent="-342900" algn="l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b="1" i="0" u="none" strike="noStrike" cap="none" dirty="0">
                  <a:solidFill>
                    <a:srgbClr val="F2FA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External Walmart study</a:t>
              </a:r>
            </a:p>
            <a:p>
              <a:pPr marL="342900" marR="0" lvl="0" indent="-342900" algn="l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b="1" i="0" u="none" strike="noStrike" cap="none" dirty="0" err="1">
                  <a:solidFill>
                    <a:srgbClr val="F2FA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Analysed</a:t>
              </a:r>
              <a:r>
                <a:rPr lang="en-US" sz="2800" b="1" i="0" u="none" strike="noStrike" cap="none" dirty="0">
                  <a:solidFill>
                    <a:srgbClr val="F2FA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internal dataset</a:t>
              </a:r>
            </a:p>
          </p:txBody>
        </p:sp>
        <p:sp>
          <p:nvSpPr>
            <p:cNvPr id="153" name="Google Shape;153;p17"/>
            <p:cNvSpPr txBox="1"/>
            <p:nvPr/>
          </p:nvSpPr>
          <p:spPr>
            <a:xfrm>
              <a:off x="36163" y="3400202"/>
              <a:ext cx="7593068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rgbClr val="F2FA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HOW</a:t>
              </a: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0" y="7270947"/>
              <a:ext cx="11267606" cy="1086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342900" marR="0" lvl="0" indent="-342900" algn="l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b="1" i="0" u="none" strike="noStrike" cap="none" dirty="0">
                  <a:solidFill>
                    <a:srgbClr val="F2FA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What are the trend in sales? </a:t>
              </a:r>
            </a:p>
            <a:p>
              <a:pPr marL="342900" marR="0" lvl="0" indent="-342900" algn="l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b="1" i="0" u="none" strike="noStrike" cap="none" dirty="0">
                  <a:solidFill>
                    <a:srgbClr val="F2FA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What are significant factors? </a:t>
              </a:r>
            </a:p>
            <a:p>
              <a:pPr marL="342900" marR="0" lvl="0" indent="-342900" algn="l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b="1" i="0" u="none" strike="noStrike" cap="none" dirty="0">
                  <a:solidFill>
                    <a:srgbClr val="F2FA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What are the profit-making strategies that were taken over?</a:t>
              </a:r>
            </a:p>
          </p:txBody>
        </p:sp>
        <p:sp>
          <p:nvSpPr>
            <p:cNvPr id="155" name="Google Shape;155;p17"/>
            <p:cNvSpPr txBox="1"/>
            <p:nvPr/>
          </p:nvSpPr>
          <p:spPr>
            <a:xfrm>
              <a:off x="0" y="6163512"/>
              <a:ext cx="7593069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rgbClr val="F2FA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WHAT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>
            <a:extLst>
              <a:ext uri="{FF2B5EF4-FFF2-40B4-BE49-F238E27FC236}">
                <a16:creationId xmlns:a16="http://schemas.microsoft.com/office/drawing/2014/main" id="{09A02E26-DDD9-4A3E-AC42-2C3BA4B14B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" r="1311" b="13480"/>
          <a:stretch>
            <a:fillRect/>
          </a:stretch>
        </p:blipFill>
        <p:spPr>
          <a:xfrm>
            <a:off x="0" y="-1050656"/>
            <a:ext cx="18596716" cy="11353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028700" y="3673318"/>
            <a:ext cx="6650387" cy="2429726"/>
            <a:chOff x="0" y="2878684"/>
            <a:chExt cx="8867183" cy="3239634"/>
          </a:xfrm>
        </p:grpSpPr>
        <p:sp>
          <p:nvSpPr>
            <p:cNvPr id="22" name="TextBox 22"/>
            <p:cNvSpPr txBox="1"/>
            <p:nvPr/>
          </p:nvSpPr>
          <p:spPr>
            <a:xfrm>
              <a:off x="0" y="2878684"/>
              <a:ext cx="8867183" cy="1043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44"/>
                </a:lnSpc>
              </a:pPr>
              <a:endParaRPr lang="en-US" sz="4600" b="1" spc="115" dirty="0">
                <a:solidFill>
                  <a:srgbClr val="F2FAFF"/>
                </a:solidFill>
                <a:latin typeface="Roboto Condense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5596807"/>
              <a:ext cx="7838954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5"/>
                </a:lnSpc>
              </a:pPr>
              <a:endParaRPr lang="en-US" sz="2300" spc="57" dirty="0">
                <a:solidFill>
                  <a:srgbClr val="F2FAFF"/>
                </a:solidFill>
                <a:latin typeface="Roboto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75710" y="9624131"/>
            <a:ext cx="16507453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 dirty="0">
                <a:solidFill>
                  <a:srgbClr val="F2FAFF"/>
                </a:solidFill>
                <a:latin typeface="Roboto"/>
              </a:rPr>
              <a:t>Project Group 3</a:t>
            </a:r>
          </a:p>
        </p:txBody>
      </p:sp>
      <p:grpSp>
        <p:nvGrpSpPr>
          <p:cNvPr id="11" name="Google Shape;177;p18">
            <a:extLst>
              <a:ext uri="{FF2B5EF4-FFF2-40B4-BE49-F238E27FC236}">
                <a16:creationId xmlns:a16="http://schemas.microsoft.com/office/drawing/2014/main" id="{C4E2CD45-D672-4AF2-88D8-1D2247B7318C}"/>
              </a:ext>
            </a:extLst>
          </p:cNvPr>
          <p:cNvGrpSpPr/>
          <p:nvPr/>
        </p:nvGrpSpPr>
        <p:grpSpPr>
          <a:xfrm>
            <a:off x="487680" y="403183"/>
            <a:ext cx="17764941" cy="7072660"/>
            <a:chOff x="-721360" y="-1088641"/>
            <a:chExt cx="23686588" cy="9430212"/>
          </a:xfrm>
        </p:grpSpPr>
        <p:sp>
          <p:nvSpPr>
            <p:cNvPr id="12" name="Google Shape;178;p18">
              <a:extLst>
                <a:ext uri="{FF2B5EF4-FFF2-40B4-BE49-F238E27FC236}">
                  <a16:creationId xmlns:a16="http://schemas.microsoft.com/office/drawing/2014/main" id="{42618982-A4CC-4457-9A22-5795285D68E6}"/>
                </a:ext>
              </a:extLst>
            </p:cNvPr>
            <p:cNvSpPr txBox="1"/>
            <p:nvPr/>
          </p:nvSpPr>
          <p:spPr>
            <a:xfrm>
              <a:off x="-721360" y="-939588"/>
              <a:ext cx="9282279" cy="2296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 b="1" i="0" u="none" strike="noStrike" cap="none" dirty="0">
                  <a:solidFill>
                    <a:srgbClr val="F2FAFF"/>
                  </a:solidFill>
                  <a:latin typeface="Roboto Condensed" panose="02000000000000000000"/>
                  <a:ea typeface="Roboto Condensed" panose="02000000000000000000"/>
                  <a:cs typeface="Roboto Condensed" panose="02000000000000000000"/>
                  <a:sym typeface="Roboto Condensed" panose="02000000000000000000"/>
                </a:rPr>
                <a:t>SALES TREND FROM     	2010-2012</a:t>
              </a:r>
            </a:p>
          </p:txBody>
        </p:sp>
        <p:sp>
          <p:nvSpPr>
            <p:cNvPr id="13" name="Google Shape;179;p18">
              <a:extLst>
                <a:ext uri="{FF2B5EF4-FFF2-40B4-BE49-F238E27FC236}">
                  <a16:creationId xmlns:a16="http://schemas.microsoft.com/office/drawing/2014/main" id="{DBE0334C-2712-4076-9A90-482909474A0B}"/>
                </a:ext>
              </a:extLst>
            </p:cNvPr>
            <p:cNvSpPr txBox="1"/>
            <p:nvPr/>
          </p:nvSpPr>
          <p:spPr>
            <a:xfrm>
              <a:off x="9718281" y="-1088641"/>
              <a:ext cx="13246947" cy="2163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600" b="1" i="0" u="none" strike="noStrike" cap="none" dirty="0">
                  <a:solidFill>
                    <a:srgbClr val="F2FAFF"/>
                  </a:solidFill>
                  <a:latin typeface="Roboto Condensed" panose="02000000000000000000"/>
                  <a:ea typeface="Roboto Condensed" panose="02000000000000000000"/>
                  <a:cs typeface="Roboto Condensed" panose="02000000000000000000"/>
                  <a:sym typeface="Roboto Condensed" panose="02000000000000000000"/>
                </a:rPr>
                <a:t>WHAT LED TO INCREASED SALES IN 2011?</a:t>
              </a:r>
            </a:p>
          </p:txBody>
        </p:sp>
        <p:sp>
          <p:nvSpPr>
            <p:cNvPr id="14" name="Google Shape;180;p18">
              <a:extLst>
                <a:ext uri="{FF2B5EF4-FFF2-40B4-BE49-F238E27FC236}">
                  <a16:creationId xmlns:a16="http://schemas.microsoft.com/office/drawing/2014/main" id="{0EC6D42A-2184-4845-82FA-5869A7490C80}"/>
                </a:ext>
              </a:extLst>
            </p:cNvPr>
            <p:cNvSpPr txBox="1"/>
            <p:nvPr/>
          </p:nvSpPr>
          <p:spPr>
            <a:xfrm>
              <a:off x="-721360" y="2153285"/>
              <a:ext cx="8560315" cy="6188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342900" marR="0" lvl="0" indent="-342900" algn="l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400" b="1" i="0" u="none" strike="noStrike" cap="none" dirty="0">
                  <a:solidFill>
                    <a:srgbClr val="F2FA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April 2011 : Investment in social e-commerce business</a:t>
              </a:r>
            </a:p>
            <a:p>
              <a:pPr marL="342900" marR="0" lvl="0" indent="-342900" algn="l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400" b="1" i="0" u="none" strike="noStrike" cap="none" dirty="0">
                  <a:solidFill>
                    <a:srgbClr val="F2FA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October 2011 : Opened 3 new markets, same day and city, Wichita</a:t>
              </a:r>
            </a:p>
            <a:p>
              <a:pPr marL="342900" marR="0" lvl="0" indent="-342900" algn="l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400" b="1" i="0" u="none" strike="noStrike" cap="none" dirty="0">
                  <a:solidFill>
                    <a:srgbClr val="F2FA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Nov 2011: Launched new mobile application</a:t>
              </a:r>
            </a:p>
            <a:p>
              <a:pPr marL="342900" marR="0" lvl="0" indent="-342900" algn="l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400" b="1" i="0" u="none" strike="noStrike" cap="none" dirty="0">
                  <a:solidFill>
                    <a:srgbClr val="F2FA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Nov 2011 : Free shipping on all electronic items</a:t>
              </a:r>
            </a:p>
            <a:p>
              <a:pPr marL="342900" marR="0" lvl="0" indent="-342900" algn="l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400" b="1" i="0" u="none" strike="noStrike" cap="none" dirty="0">
                  <a:solidFill>
                    <a:srgbClr val="F2FA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December 2011 : Offers lowest prices during “Big Christmas Event”</a:t>
              </a:r>
            </a:p>
            <a:p>
              <a:pPr marL="342900" marR="0" lvl="0" indent="-342900" algn="l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2300" b="1" i="0" u="none" strike="noStrike" cap="none" dirty="0">
                <a:solidFill>
                  <a:srgbClr val="F2FA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42900" marR="0" lvl="0" indent="-342900" algn="l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2300" b="1" i="0" u="none" strike="noStrike" cap="none" dirty="0">
                <a:solidFill>
                  <a:srgbClr val="F2FA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5" name="Google Shape;181;p18">
            <a:extLst>
              <a:ext uri="{FF2B5EF4-FFF2-40B4-BE49-F238E27FC236}">
                <a16:creationId xmlns:a16="http://schemas.microsoft.com/office/drawing/2014/main" id="{3BF1ABEE-9F77-44FD-9D2A-70B6FEEAB2D7}"/>
              </a:ext>
            </a:extLst>
          </p:cNvPr>
          <p:cNvSpPr txBox="1"/>
          <p:nvPr/>
        </p:nvSpPr>
        <p:spPr>
          <a:xfrm>
            <a:off x="1143000" y="9975793"/>
            <a:ext cx="1650745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0" i="0" u="none" strike="noStrike" cap="none" dirty="0">
              <a:solidFill>
                <a:srgbClr val="F2FA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6" name="image16.png">
            <a:extLst>
              <a:ext uri="{FF2B5EF4-FFF2-40B4-BE49-F238E27FC236}">
                <a16:creationId xmlns:a16="http://schemas.microsoft.com/office/drawing/2014/main" id="{C53D7513-12BA-4677-9C55-6248D0A0173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819390" y="2532380"/>
            <a:ext cx="9935210" cy="2190115"/>
          </a:xfrm>
          <a:prstGeom prst="rect">
            <a:avLst/>
          </a:prstGeom>
        </p:spPr>
      </p:pic>
      <p:pic>
        <p:nvPicPr>
          <p:cNvPr id="17" name="image15.png">
            <a:extLst>
              <a:ext uri="{FF2B5EF4-FFF2-40B4-BE49-F238E27FC236}">
                <a16:creationId xmlns:a16="http://schemas.microsoft.com/office/drawing/2014/main" id="{651EA7F5-B83A-4369-9AC4-631D88754E0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819389" y="5019040"/>
            <a:ext cx="9935210" cy="45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49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410B286-7A4E-426D-9A01-5F106E5B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3" r="1311" b="13480"/>
          <a:stretch>
            <a:fillRect/>
          </a:stretch>
        </p:blipFill>
        <p:spPr>
          <a:xfrm>
            <a:off x="-26097" y="-954405"/>
            <a:ext cx="18596716" cy="11353800"/>
          </a:xfrm>
          <a:prstGeom prst="rect">
            <a:avLst/>
          </a:prstGeom>
        </p:spPr>
      </p:pic>
      <p:grpSp>
        <p:nvGrpSpPr>
          <p:cNvPr id="177" name="Google Shape;177;p18"/>
          <p:cNvGrpSpPr/>
          <p:nvPr/>
        </p:nvGrpSpPr>
        <p:grpSpPr>
          <a:xfrm>
            <a:off x="522605" y="495287"/>
            <a:ext cx="7799070" cy="7275096"/>
            <a:chOff x="-674793" y="-1358689"/>
            <a:chExt cx="10398760" cy="9700127"/>
          </a:xfrm>
        </p:grpSpPr>
        <p:sp>
          <p:nvSpPr>
            <p:cNvPr id="178" name="Google Shape;178;p18"/>
            <p:cNvSpPr txBox="1"/>
            <p:nvPr/>
          </p:nvSpPr>
          <p:spPr>
            <a:xfrm>
              <a:off x="-674793" y="-1358689"/>
              <a:ext cx="10398760" cy="2297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 b="1" i="0" u="none" strike="noStrike" cap="none" dirty="0">
                  <a:solidFill>
                    <a:srgbClr val="F2FAFF"/>
                  </a:solidFill>
                  <a:latin typeface="Roboto Condensed" panose="02000000000000000000"/>
                  <a:ea typeface="Roboto Condensed" panose="02000000000000000000"/>
                  <a:cs typeface="Roboto Condensed" panose="02000000000000000000"/>
                  <a:sym typeface="Roboto Condensed" panose="02000000000000000000"/>
                </a:rPr>
                <a:t>IMPACT OF MARKDOWNS AND STORE SIZE ON SALES</a:t>
              </a:r>
            </a:p>
          </p:txBody>
        </p:sp>
        <p:sp>
          <p:nvSpPr>
            <p:cNvPr id="180" name="Google Shape;180;p18"/>
            <p:cNvSpPr txBox="1"/>
            <p:nvPr/>
          </p:nvSpPr>
          <p:spPr>
            <a:xfrm>
              <a:off x="0" y="5596808"/>
              <a:ext cx="7838953" cy="2744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300" b="0" i="0" u="none" strike="noStrike" cap="none">
                <a:solidFill>
                  <a:srgbClr val="F2FA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81" name="Google Shape;181;p18"/>
          <p:cNvSpPr txBox="1"/>
          <p:nvPr/>
        </p:nvSpPr>
        <p:spPr>
          <a:xfrm>
            <a:off x="1375710" y="9624131"/>
            <a:ext cx="1650745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F2FA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Project Group 3</a:t>
            </a:r>
          </a:p>
        </p:txBody>
      </p:sp>
      <p:pic>
        <p:nvPicPr>
          <p:cNvPr id="3" name="image18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9072880" y="3623310"/>
            <a:ext cx="8663305" cy="5775325"/>
          </a:xfrm>
          <a:prstGeom prst="rect">
            <a:avLst/>
          </a:prstGeom>
        </p:spPr>
      </p:pic>
      <p:pic>
        <p:nvPicPr>
          <p:cNvPr id="11" name="image10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7145" y="3612515"/>
            <a:ext cx="8810625" cy="5786120"/>
          </a:xfrm>
          <a:prstGeom prst="rect">
            <a:avLst/>
          </a:prstGeom>
        </p:spPr>
      </p:pic>
      <p:sp>
        <p:nvSpPr>
          <p:cNvPr id="2" name="Google Shape;180;p18"/>
          <p:cNvSpPr txBox="1"/>
          <p:nvPr/>
        </p:nvSpPr>
        <p:spPr>
          <a:xfrm>
            <a:off x="9085107" y="495287"/>
            <a:ext cx="8662670" cy="271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cap="none" dirty="0">
                <a:solidFill>
                  <a:srgbClr val="F2FA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Positive spikes in sales with high values of MarkDown3, MarkDown2, and Mardown5, Thanksgiving and Christmas</a:t>
            </a:r>
          </a:p>
          <a:p>
            <a:pPr marL="342900" marR="0" lvl="0" indent="-3429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cap="none" dirty="0">
                <a:solidFill>
                  <a:srgbClr val="F2FA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Markdown1 around February 2012 did not impact sales</a:t>
            </a:r>
          </a:p>
          <a:p>
            <a:pPr marL="342900" marR="0" lvl="0" indent="-3429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cap="none" dirty="0">
                <a:solidFill>
                  <a:srgbClr val="F2FA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Larger stores correspond to high number in sales</a:t>
            </a:r>
          </a:p>
          <a:p>
            <a:pPr marL="342900" marR="0" lvl="0" indent="-3429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cap="none" dirty="0">
                <a:solidFill>
                  <a:srgbClr val="F2FA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Supercenter #2, operating 24*7, keeping larger stock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315450" y="3124200"/>
            <a:ext cx="7772400" cy="2609850"/>
          </a:xfrm>
          <a:prstGeom prst="rect">
            <a:avLst/>
          </a:prstGeom>
          <a:solidFill>
            <a:srgbClr val="F2FAFF"/>
          </a:solidFill>
        </p:spPr>
      </p:sp>
      <p:sp>
        <p:nvSpPr>
          <p:cNvPr id="3" name="AutoShape 3"/>
          <p:cNvSpPr/>
          <p:nvPr/>
        </p:nvSpPr>
        <p:spPr>
          <a:xfrm>
            <a:off x="9315450" y="6095556"/>
            <a:ext cx="7772400" cy="2609850"/>
          </a:xfrm>
          <a:prstGeom prst="rect">
            <a:avLst/>
          </a:prstGeom>
          <a:solidFill>
            <a:srgbClr val="F2FA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47906" y="3476181"/>
            <a:ext cx="1752600" cy="17526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200150" y="3057081"/>
            <a:ext cx="7772400" cy="2609850"/>
          </a:xfrm>
          <a:prstGeom prst="rect">
            <a:avLst/>
          </a:prstGeom>
          <a:solidFill>
            <a:srgbClr val="F2FAFF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2606" y="3476181"/>
            <a:ext cx="1752600" cy="1752600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200150" y="6095556"/>
            <a:ext cx="7772400" cy="2609850"/>
          </a:xfrm>
          <a:prstGeom prst="rect">
            <a:avLst/>
          </a:prstGeom>
          <a:solidFill>
            <a:srgbClr val="F2FAFF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32606" y="6524181"/>
            <a:ext cx="1752600" cy="175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47906" y="6524181"/>
            <a:ext cx="1752600" cy="1752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3760643" y="3258181"/>
            <a:ext cx="4779451" cy="1767755"/>
            <a:chOff x="0" y="-95250"/>
            <a:chExt cx="6372601" cy="235700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0"/>
              <a:ext cx="6297513" cy="1018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39"/>
                </a:lnSpc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"/>
                </a:rPr>
                <a:t>Extract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67440"/>
              <a:ext cx="6372601" cy="1094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3200" dirty="0">
                  <a:latin typeface="Roboto" panose="020B0604020202020204" charset="0"/>
                  <a:ea typeface="Roboto" panose="020B0604020202020204" charset="0"/>
                </a:rPr>
                <a:t>Population Employment Data from Gov. Website</a:t>
              </a:r>
              <a:endParaRPr lang="en-US" sz="3200" spc="52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760643" y="6306181"/>
            <a:ext cx="4779451" cy="2588492"/>
            <a:chOff x="0" y="-95250"/>
            <a:chExt cx="6372601" cy="345132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0"/>
              <a:ext cx="6297513" cy="1018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39"/>
                </a:lnSpc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"/>
                </a:rPr>
                <a:t>Calculate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167440"/>
              <a:ext cx="6372601" cy="2188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3200" spc="52" dirty="0">
                  <a:solidFill>
                    <a:srgbClr val="244357"/>
                  </a:solidFill>
                  <a:latin typeface="Roboto"/>
                </a:rPr>
                <a:t>In the Walmart Data set Calculate the Annual Average Unemployment Rate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75943" y="3258181"/>
            <a:ext cx="4779451" cy="2588493"/>
            <a:chOff x="0" y="-95250"/>
            <a:chExt cx="6372601" cy="345132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0"/>
              <a:ext cx="6297513" cy="1018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39"/>
                </a:lnSpc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"/>
                </a:rPr>
                <a:t>Compare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67440"/>
              <a:ext cx="6372601" cy="2188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3200" spc="52" dirty="0">
                  <a:solidFill>
                    <a:srgbClr val="244357"/>
                  </a:solidFill>
                  <a:latin typeface="Roboto"/>
                </a:rPr>
                <a:t>Compare the actual Unemployment rate of State against the one in Walmart data set.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875943" y="6306181"/>
            <a:ext cx="4779451" cy="1767756"/>
            <a:chOff x="0" y="-95250"/>
            <a:chExt cx="6372601" cy="235700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0"/>
              <a:ext cx="6297513" cy="1018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39"/>
                </a:lnSpc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"/>
                </a:rPr>
                <a:t>Plot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167440"/>
              <a:ext cx="6372601" cy="1094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3200" spc="52" dirty="0">
                  <a:solidFill>
                    <a:srgbClr val="244357"/>
                  </a:solidFill>
                  <a:latin typeface="Roboto"/>
                </a:rPr>
                <a:t>45 Stores are Mapped with 25 States of US.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209550" y="-190500"/>
            <a:ext cx="18764250" cy="2810390"/>
            <a:chOff x="0" y="0"/>
            <a:chExt cx="25019000" cy="3747186"/>
          </a:xfrm>
        </p:grpSpPr>
        <p:sp>
          <p:nvSpPr>
            <p:cNvPr id="23" name="AutoShape 23"/>
            <p:cNvSpPr/>
            <p:nvPr/>
          </p:nvSpPr>
          <p:spPr>
            <a:xfrm>
              <a:off x="0" y="0"/>
              <a:ext cx="25019000" cy="3479800"/>
            </a:xfrm>
            <a:prstGeom prst="rect">
              <a:avLst/>
            </a:prstGeom>
            <a:solidFill>
              <a:srgbClr val="43C3D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5283397" y="1597025"/>
              <a:ext cx="14376005" cy="2150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50"/>
                </a:lnSpc>
              </a:pPr>
              <a:r>
                <a:rPr lang="en-US" sz="5000" b="1" spc="250" dirty="0">
                  <a:solidFill>
                    <a:srgbClr val="F2FAFF"/>
                  </a:solidFill>
                  <a:latin typeface="Roboto"/>
                </a:rPr>
                <a:t>Location Analysis: </a:t>
              </a:r>
              <a:r>
                <a:rPr lang="en-US" sz="5400" b="1" spc="115" dirty="0">
                  <a:solidFill>
                    <a:srgbClr val="F2FAFF"/>
                  </a:solidFill>
                  <a:latin typeface="Roboto Condensed"/>
                </a:rPr>
                <a:t>Methodology</a:t>
              </a:r>
            </a:p>
            <a:p>
              <a:pPr algn="ctr">
                <a:lnSpc>
                  <a:spcPts val="6250"/>
                </a:lnSpc>
              </a:pPr>
              <a:endParaRPr lang="en-US" sz="5000" b="1" spc="250" dirty="0">
                <a:solidFill>
                  <a:srgbClr val="F2FAFF"/>
                </a:solidFill>
                <a:latin typeface="Roboto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500410" y="9624131"/>
            <a:ext cx="9382753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 dirty="0">
                <a:solidFill>
                  <a:srgbClr val="244357"/>
                </a:solidFill>
                <a:latin typeface="Roboto"/>
              </a:rPr>
              <a:t>Project Group 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1D6494-36E2-47A3-9A2C-CB33326A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7" y="-800100"/>
            <a:ext cx="17829445" cy="1108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12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2390" t="1262" r="13338" b="2430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914400" y="342900"/>
            <a:ext cx="13182600" cy="4610170"/>
            <a:chOff x="0" y="-28575"/>
            <a:chExt cx="17576801" cy="614689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28575"/>
              <a:ext cx="17576801" cy="8207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Sales of Stores in Texas has increased from 2010-2012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878684"/>
              <a:ext cx="8867183" cy="1043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44"/>
                </a:lnSpc>
              </a:pPr>
              <a:endParaRPr lang="en-US" sz="4600" b="1" spc="115" dirty="0">
                <a:solidFill>
                  <a:srgbClr val="F2FAFF"/>
                </a:solidFill>
                <a:latin typeface="Roboto Condense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5596807"/>
              <a:ext cx="7838954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5"/>
                </a:lnSpc>
              </a:pPr>
              <a:endParaRPr lang="en-US" sz="2300" spc="57" dirty="0">
                <a:solidFill>
                  <a:srgbClr val="F2FAFF"/>
                </a:solidFill>
                <a:latin typeface="Roboto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75710" y="9624131"/>
            <a:ext cx="16507453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 dirty="0">
                <a:solidFill>
                  <a:schemeClr val="bg1"/>
                </a:solidFill>
                <a:latin typeface="Roboto"/>
              </a:rPr>
              <a:t>Project Group 3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C975044-3DD9-4C34-A7F6-48E7B8D49D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49364" y="1638300"/>
            <a:ext cx="7561235" cy="78230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57B56CB-D70A-415C-B80E-B44FEB5D90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677403" y="1638300"/>
            <a:ext cx="7696197" cy="7746833"/>
          </a:xfrm>
          <a:prstGeom prst="rect">
            <a:avLst/>
          </a:prstGeom>
        </p:spPr>
      </p:pic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8E2EAA5C-C344-4BD4-8D8F-D430F9C640A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5400" y="2781300"/>
            <a:ext cx="8001000" cy="457200"/>
          </a:xfrm>
          <a:prstGeom prst="bentConnector3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1401939" y="3104698"/>
            <a:ext cx="3713104" cy="3715202"/>
          </a:xfrm>
          <a:prstGeom prst="rect">
            <a:avLst/>
          </a:prstGeom>
          <a:solidFill>
            <a:srgbClr val="43C3DD"/>
          </a:solidFill>
        </p:spPr>
      </p:sp>
      <p:sp>
        <p:nvSpPr>
          <p:cNvPr id="6" name="AutoShape 6"/>
          <p:cNvSpPr/>
          <p:nvPr/>
        </p:nvSpPr>
        <p:spPr>
          <a:xfrm>
            <a:off x="7287448" y="3104698"/>
            <a:ext cx="3713104" cy="3715202"/>
          </a:xfrm>
          <a:prstGeom prst="rect">
            <a:avLst/>
          </a:prstGeom>
          <a:solidFill>
            <a:srgbClr val="43C3DD"/>
          </a:solidFill>
        </p:spPr>
      </p:sp>
      <p:sp>
        <p:nvSpPr>
          <p:cNvPr id="7" name="AutoShape 7"/>
          <p:cNvSpPr/>
          <p:nvPr/>
        </p:nvSpPr>
        <p:spPr>
          <a:xfrm>
            <a:off x="12971238" y="3104698"/>
            <a:ext cx="3713104" cy="3715202"/>
          </a:xfrm>
          <a:prstGeom prst="rect">
            <a:avLst/>
          </a:prstGeom>
          <a:solidFill>
            <a:srgbClr val="43C3DD"/>
          </a:solidFill>
        </p:spPr>
      </p:sp>
      <p:sp>
        <p:nvSpPr>
          <p:cNvPr id="11" name="TextBox 11"/>
          <p:cNvSpPr txBox="1"/>
          <p:nvPr/>
        </p:nvSpPr>
        <p:spPr>
          <a:xfrm>
            <a:off x="1786037" y="4338316"/>
            <a:ext cx="2856528" cy="1138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spc="82" dirty="0">
                <a:solidFill>
                  <a:srgbClr val="244357"/>
                </a:solidFill>
                <a:latin typeface="Roboto"/>
              </a:rPr>
              <a:t>Population Density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15736" y="3568179"/>
            <a:ext cx="3104664" cy="2907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spc="82" dirty="0">
                <a:solidFill>
                  <a:srgbClr val="244357"/>
                </a:solidFill>
                <a:latin typeface="Roboto"/>
              </a:rPr>
              <a:t>Unemployment rate </a:t>
            </a:r>
          </a:p>
          <a:p>
            <a:pPr algn="ctr">
              <a:lnSpc>
                <a:spcPts val="4620"/>
              </a:lnSpc>
            </a:pPr>
            <a:r>
              <a:rPr lang="en-US" sz="3300" b="1" spc="82" dirty="0">
                <a:solidFill>
                  <a:srgbClr val="244357"/>
                </a:solidFill>
                <a:latin typeface="Roboto"/>
              </a:rPr>
              <a:t>&amp; </a:t>
            </a:r>
          </a:p>
          <a:p>
            <a:pPr algn="ctr">
              <a:lnSpc>
                <a:spcPts val="4620"/>
              </a:lnSpc>
            </a:pPr>
            <a:r>
              <a:rPr lang="en-US" sz="3300" b="1" spc="82" dirty="0">
                <a:solidFill>
                  <a:srgbClr val="244357"/>
                </a:solidFill>
                <a:latin typeface="Roboto"/>
              </a:rPr>
              <a:t>Employment Growth rate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58800" y="4277391"/>
            <a:ext cx="2856528" cy="1138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spc="82" dirty="0">
                <a:solidFill>
                  <a:srgbClr val="244357"/>
                </a:solidFill>
                <a:latin typeface="Roboto"/>
              </a:rPr>
              <a:t>CPI Index Comparison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82770" y="4012115"/>
            <a:ext cx="1790534" cy="179053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00552" y="4010562"/>
            <a:ext cx="1790534" cy="179053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752998" y="1029936"/>
            <a:ext cx="10782004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0"/>
              </a:lnSpc>
            </a:pPr>
            <a:r>
              <a:rPr lang="en-US" sz="5000" b="1" spc="250" dirty="0">
                <a:solidFill>
                  <a:srgbClr val="244357"/>
                </a:solidFill>
                <a:latin typeface="Roboto"/>
              </a:rPr>
              <a:t>Factors To Consider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-247794" y="9303378"/>
            <a:ext cx="18952535" cy="1359061"/>
            <a:chOff x="0" y="0"/>
            <a:chExt cx="25270047" cy="1812081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25270047" cy="1812081"/>
            </a:xfrm>
            <a:prstGeom prst="rect">
              <a:avLst/>
            </a:prstGeom>
            <a:solidFill>
              <a:srgbClr val="43C3D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1664271" y="443545"/>
              <a:ext cx="12510338" cy="352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75"/>
                </a:lnSpc>
              </a:pPr>
              <a:r>
                <a:rPr lang="en-US" sz="1500" spc="157" dirty="0">
                  <a:solidFill>
                    <a:srgbClr val="F2FAFF"/>
                  </a:solidFill>
                  <a:latin typeface="Roboto"/>
                </a:rPr>
                <a:t>Project Group 3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13480"/>
          <a:stretch>
            <a:fillRect/>
          </a:stretch>
        </p:blipFill>
        <p:spPr>
          <a:xfrm>
            <a:off x="-294140" y="-311909"/>
            <a:ext cx="18596716" cy="10439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2143" y="620034"/>
            <a:ext cx="7652657" cy="740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75"/>
              </a:lnSpc>
            </a:pPr>
            <a:r>
              <a:rPr lang="en-US" sz="2400" b="1" spc="577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Walmart Super centers in Texas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1273" y="9624131"/>
            <a:ext cx="17191891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 dirty="0">
                <a:solidFill>
                  <a:schemeClr val="bg1"/>
                </a:solidFill>
                <a:latin typeface="Roboto"/>
              </a:rPr>
              <a:t>Project Group 3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400800" y="1996864"/>
            <a:ext cx="10858500" cy="5908637"/>
            <a:chOff x="0" y="-85725"/>
            <a:chExt cx="11267606" cy="7878183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7593068" cy="75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85"/>
                </a:lnSpc>
              </a:pPr>
              <a:endParaRPr lang="en-US" sz="3300" spc="82" dirty="0">
                <a:solidFill>
                  <a:srgbClr val="F2FAFF"/>
                </a:solidFill>
                <a:latin typeface="Roboto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146330"/>
              <a:ext cx="1126760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5"/>
                </a:lnSpc>
              </a:pPr>
              <a:endParaRPr lang="en-US" sz="2300" spc="57" dirty="0">
                <a:solidFill>
                  <a:srgbClr val="F2FAFF"/>
                </a:solidFill>
                <a:latin typeface="Robot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38894"/>
              <a:ext cx="7593068" cy="75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85"/>
                </a:lnSpc>
              </a:pPr>
              <a:endParaRPr lang="en-US" sz="3300" spc="82" dirty="0">
                <a:solidFill>
                  <a:srgbClr val="F2FAFF"/>
                </a:solidFill>
                <a:latin typeface="Roboto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270947"/>
              <a:ext cx="1126760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5"/>
                </a:lnSpc>
              </a:pPr>
              <a:endParaRPr lang="en-US" sz="2300" spc="57" dirty="0">
                <a:solidFill>
                  <a:srgbClr val="F2FAFF"/>
                </a:solidFill>
                <a:latin typeface="Roboto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163512"/>
              <a:ext cx="7593068" cy="75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85"/>
                </a:lnSpc>
              </a:pPr>
              <a:endParaRPr lang="en-US" sz="3300" spc="82" dirty="0">
                <a:solidFill>
                  <a:srgbClr val="F2FAFF"/>
                </a:solidFill>
                <a:latin typeface="Roboto"/>
              </a:endParaRPr>
            </a:p>
          </p:txBody>
        </p:sp>
      </p:grpSp>
      <p:pic>
        <p:nvPicPr>
          <p:cNvPr id="13" name="image11.png">
            <a:extLst>
              <a:ext uri="{FF2B5EF4-FFF2-40B4-BE49-F238E27FC236}">
                <a16:creationId xmlns:a16="http://schemas.microsoft.com/office/drawing/2014/main" id="{E46BEFE6-FD07-4C38-971C-A09AB791568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-76200" y="1512498"/>
            <a:ext cx="8839200" cy="8043792"/>
          </a:xfrm>
          <a:prstGeom prst="rect">
            <a:avLst/>
          </a:prstGeom>
          <a:ln/>
        </p:spPr>
      </p:pic>
      <p:pic>
        <p:nvPicPr>
          <p:cNvPr id="14" name="image7.png">
            <a:extLst>
              <a:ext uri="{FF2B5EF4-FFF2-40B4-BE49-F238E27FC236}">
                <a16:creationId xmlns:a16="http://schemas.microsoft.com/office/drawing/2014/main" id="{F66F454D-1759-413F-A4CB-A2ECB7608B25}"/>
              </a:ext>
            </a:extLst>
          </p:cNvPr>
          <p:cNvPicPr/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8915400" y="2441986"/>
            <a:ext cx="9533852" cy="7135586"/>
          </a:xfrm>
          <a:prstGeom prst="rect">
            <a:avLst/>
          </a:prstGeom>
          <a:ln/>
        </p:spPr>
      </p:pic>
      <p:sp>
        <p:nvSpPr>
          <p:cNvPr id="15" name="Callout: Down Arrow 14">
            <a:extLst>
              <a:ext uri="{FF2B5EF4-FFF2-40B4-BE49-F238E27FC236}">
                <a16:creationId xmlns:a16="http://schemas.microsoft.com/office/drawing/2014/main" id="{72C949F3-1803-4F53-9B10-28C846E0D790}"/>
              </a:ext>
            </a:extLst>
          </p:cNvPr>
          <p:cNvSpPr/>
          <p:nvPr/>
        </p:nvSpPr>
        <p:spPr>
          <a:xfrm>
            <a:off x="5551714" y="4083045"/>
            <a:ext cx="1828800" cy="956303"/>
          </a:xfrm>
          <a:prstGeom prst="downArrowCallou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HUNTSVILLE</a:t>
            </a:r>
          </a:p>
        </p:txBody>
      </p:sp>
      <p:sp>
        <p:nvSpPr>
          <p:cNvPr id="17" name="Callout: Down Arrow 16">
            <a:extLst>
              <a:ext uri="{FF2B5EF4-FFF2-40B4-BE49-F238E27FC236}">
                <a16:creationId xmlns:a16="http://schemas.microsoft.com/office/drawing/2014/main" id="{70E0DE90-B1B9-45FB-A95F-AA0B8B8E629E}"/>
              </a:ext>
            </a:extLst>
          </p:cNvPr>
          <p:cNvSpPr/>
          <p:nvPr/>
        </p:nvSpPr>
        <p:spPr>
          <a:xfrm>
            <a:off x="6629400" y="6011220"/>
            <a:ext cx="1828800" cy="956303"/>
          </a:xfrm>
          <a:prstGeom prst="downArrowCallou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srgbClr val="FF0000"/>
                </a:solidFill>
              </a:rPr>
              <a:t>GREENVILLE</a:t>
            </a:r>
          </a:p>
        </p:txBody>
      </p:sp>
      <p:sp>
        <p:nvSpPr>
          <p:cNvPr id="18" name="Callout: Right Arrow 17">
            <a:extLst>
              <a:ext uri="{FF2B5EF4-FFF2-40B4-BE49-F238E27FC236}">
                <a16:creationId xmlns:a16="http://schemas.microsoft.com/office/drawing/2014/main" id="{39D0C851-64C6-4F00-B548-3A57AE89E3BC}"/>
              </a:ext>
            </a:extLst>
          </p:cNvPr>
          <p:cNvSpPr/>
          <p:nvPr/>
        </p:nvSpPr>
        <p:spPr>
          <a:xfrm>
            <a:off x="2514600" y="5229476"/>
            <a:ext cx="2590800" cy="828424"/>
          </a:xfrm>
          <a:prstGeom prst="rightArrowCallou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WEATHERFORD</a:t>
            </a:r>
          </a:p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Callout: Up Arrow 19">
            <a:extLst>
              <a:ext uri="{FF2B5EF4-FFF2-40B4-BE49-F238E27FC236}">
                <a16:creationId xmlns:a16="http://schemas.microsoft.com/office/drawing/2014/main" id="{CA02DC95-E1E7-45F2-8256-6B9F9A936204}"/>
              </a:ext>
            </a:extLst>
          </p:cNvPr>
          <p:cNvSpPr/>
          <p:nvPr/>
        </p:nvSpPr>
        <p:spPr>
          <a:xfrm>
            <a:off x="6019800" y="8485980"/>
            <a:ext cx="1447800" cy="1002469"/>
          </a:xfrm>
          <a:prstGeom prst="upArrowCallou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RICHMOND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B98F3DAA-ECED-47BC-AFE1-C36B22608AF2}"/>
              </a:ext>
            </a:extLst>
          </p:cNvPr>
          <p:cNvSpPr txBox="1"/>
          <p:nvPr/>
        </p:nvSpPr>
        <p:spPr>
          <a:xfrm>
            <a:off x="272143" y="1860883"/>
            <a:ext cx="4484914" cy="740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75"/>
              </a:lnSpc>
            </a:pPr>
            <a:r>
              <a:rPr lang="en-US" sz="2400" b="1" spc="577" dirty="0">
                <a:solidFill>
                  <a:schemeClr val="tx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Store Area: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‘202307’sq.ft.</a:t>
            </a:r>
            <a:endParaRPr lang="en-US" sz="2400" b="1" spc="577" dirty="0">
              <a:solidFill>
                <a:schemeClr val="tx2">
                  <a:lumMod val="75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0C5628-C777-44DD-B5D5-A62B7CCD339B}"/>
              </a:ext>
            </a:extLst>
          </p:cNvPr>
          <p:cNvSpPr/>
          <p:nvPr/>
        </p:nvSpPr>
        <p:spPr>
          <a:xfrm>
            <a:off x="8763000" y="982991"/>
            <a:ext cx="8810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6416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Total accommodation and food services sales, 2012 ($1,000) </a:t>
            </a:r>
          </a:p>
        </p:txBody>
      </p:sp>
      <p:pic>
        <p:nvPicPr>
          <p:cNvPr id="23" name="image14.png">
            <a:extLst>
              <a:ext uri="{FF2B5EF4-FFF2-40B4-BE49-F238E27FC236}">
                <a16:creationId xmlns:a16="http://schemas.microsoft.com/office/drawing/2014/main" id="{8303B574-07E4-4BC6-8B26-79855E85EF47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915400" y="1560075"/>
            <a:ext cx="9533852" cy="881911"/>
          </a:xfrm>
          <a:prstGeom prst="rect">
            <a:avLst/>
          </a:prstGeom>
          <a:ln/>
        </p:spPr>
      </p:pic>
      <p:sp>
        <p:nvSpPr>
          <p:cNvPr id="24" name="TextBox 21">
            <a:extLst>
              <a:ext uri="{FF2B5EF4-FFF2-40B4-BE49-F238E27FC236}">
                <a16:creationId xmlns:a16="http://schemas.microsoft.com/office/drawing/2014/main" id="{DE88F3C1-1401-484D-910E-79396AAA6468}"/>
              </a:ext>
            </a:extLst>
          </p:cNvPr>
          <p:cNvSpPr txBox="1"/>
          <p:nvPr/>
        </p:nvSpPr>
        <p:spPr>
          <a:xfrm>
            <a:off x="272143" y="210196"/>
            <a:ext cx="13182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rPr>
              <a:t>Population Density</a:t>
            </a:r>
          </a:p>
        </p:txBody>
      </p:sp>
    </p:spTree>
    <p:extLst>
      <p:ext uri="{BB962C8B-B14F-4D97-AF65-F5344CB8AC3E}">
        <p14:creationId xmlns:p14="http://schemas.microsoft.com/office/powerpoint/2010/main" val="62932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13480"/>
          <a:stretch>
            <a:fillRect/>
          </a:stretch>
        </p:blipFill>
        <p:spPr>
          <a:xfrm>
            <a:off x="-154358" y="-48795"/>
            <a:ext cx="18596716" cy="10439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91273" y="9624131"/>
            <a:ext cx="17191891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 dirty="0">
                <a:solidFill>
                  <a:schemeClr val="bg1"/>
                </a:solidFill>
                <a:latin typeface="Roboto"/>
              </a:rPr>
              <a:t>Project Group 3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400800" y="1996864"/>
            <a:ext cx="10858500" cy="5908637"/>
            <a:chOff x="0" y="-85725"/>
            <a:chExt cx="11267606" cy="7878183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7593068" cy="75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85"/>
                </a:lnSpc>
              </a:pPr>
              <a:endParaRPr lang="en-US" sz="3300" spc="82" dirty="0">
                <a:solidFill>
                  <a:srgbClr val="F2FAFF"/>
                </a:solidFill>
                <a:latin typeface="Roboto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146330"/>
              <a:ext cx="1126760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5"/>
                </a:lnSpc>
              </a:pPr>
              <a:endParaRPr lang="en-US" sz="2300" spc="57" dirty="0">
                <a:solidFill>
                  <a:srgbClr val="F2FAFF"/>
                </a:solidFill>
                <a:latin typeface="Robot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38894"/>
              <a:ext cx="7593068" cy="75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85"/>
                </a:lnSpc>
              </a:pPr>
              <a:endParaRPr lang="en-US" sz="3300" spc="82" dirty="0">
                <a:solidFill>
                  <a:srgbClr val="F2FAFF"/>
                </a:solidFill>
                <a:latin typeface="Roboto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270947"/>
              <a:ext cx="1126760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5"/>
                </a:lnSpc>
              </a:pPr>
              <a:endParaRPr lang="en-US" sz="2300" spc="57" dirty="0">
                <a:solidFill>
                  <a:srgbClr val="F2FAFF"/>
                </a:solidFill>
                <a:latin typeface="Roboto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163512"/>
              <a:ext cx="7593068" cy="75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85"/>
                </a:lnSpc>
              </a:pPr>
              <a:endParaRPr lang="en-US" sz="3300" spc="82" dirty="0">
                <a:solidFill>
                  <a:srgbClr val="F2FAFF"/>
                </a:solidFill>
                <a:latin typeface="Roboto"/>
              </a:endParaRPr>
            </a:p>
          </p:txBody>
        </p:sp>
      </p:grpSp>
      <p:sp>
        <p:nvSpPr>
          <p:cNvPr id="24" name="TextBox 21">
            <a:extLst>
              <a:ext uri="{FF2B5EF4-FFF2-40B4-BE49-F238E27FC236}">
                <a16:creationId xmlns:a16="http://schemas.microsoft.com/office/drawing/2014/main" id="{DE88F3C1-1401-484D-910E-79396AAA6468}"/>
              </a:ext>
            </a:extLst>
          </p:cNvPr>
          <p:cNvSpPr txBox="1"/>
          <p:nvPr/>
        </p:nvSpPr>
        <p:spPr>
          <a:xfrm>
            <a:off x="228600" y="310266"/>
            <a:ext cx="131826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000" b="1" spc="82" dirty="0">
                <a:solidFill>
                  <a:srgbClr val="244357"/>
                </a:solidFill>
                <a:latin typeface="Roboto"/>
              </a:rPr>
              <a:t>Unemployment rate </a:t>
            </a:r>
          </a:p>
          <a:p>
            <a:pPr>
              <a:lnSpc>
                <a:spcPts val="4620"/>
              </a:lnSpc>
            </a:pPr>
            <a:r>
              <a:rPr lang="en-US" sz="4000" b="1" spc="82" dirty="0">
                <a:solidFill>
                  <a:srgbClr val="244357"/>
                </a:solidFill>
                <a:latin typeface="Roboto"/>
              </a:rPr>
              <a:t>&amp; Employment Growth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A8DD36-4BA6-4EEA-8E53-E19EAC956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14500"/>
            <a:ext cx="8033657" cy="7787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9854B9-E159-40D2-93C2-5B4FC74F9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152" y="1714500"/>
            <a:ext cx="9547906" cy="778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5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13480"/>
          <a:stretch>
            <a:fillRect/>
          </a:stretch>
        </p:blipFill>
        <p:spPr>
          <a:xfrm>
            <a:off x="-147464" y="-311909"/>
            <a:ext cx="18596716" cy="10439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91273" y="9624131"/>
            <a:ext cx="17191891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 dirty="0">
                <a:solidFill>
                  <a:schemeClr val="bg1"/>
                </a:solidFill>
                <a:latin typeface="Roboto"/>
              </a:rPr>
              <a:t>Project Group 3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400800" y="1996864"/>
            <a:ext cx="10858500" cy="5908637"/>
            <a:chOff x="0" y="-85725"/>
            <a:chExt cx="11267606" cy="7878183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7593068" cy="75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85"/>
                </a:lnSpc>
              </a:pPr>
              <a:endParaRPr lang="en-US" sz="3300" spc="82" dirty="0">
                <a:solidFill>
                  <a:srgbClr val="F2FAFF"/>
                </a:solidFill>
                <a:latin typeface="Roboto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146330"/>
              <a:ext cx="1126760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5"/>
                </a:lnSpc>
              </a:pPr>
              <a:endParaRPr lang="en-US" sz="2300" spc="57" dirty="0">
                <a:solidFill>
                  <a:srgbClr val="F2FAFF"/>
                </a:solidFill>
                <a:latin typeface="Robot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38894"/>
              <a:ext cx="7593068" cy="75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85"/>
                </a:lnSpc>
              </a:pPr>
              <a:endParaRPr lang="en-US" sz="3300" spc="82" dirty="0">
                <a:solidFill>
                  <a:srgbClr val="F2FAFF"/>
                </a:solidFill>
                <a:latin typeface="Roboto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270947"/>
              <a:ext cx="1126760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5"/>
                </a:lnSpc>
              </a:pPr>
              <a:endParaRPr lang="en-US" sz="2300" spc="57" dirty="0">
                <a:solidFill>
                  <a:srgbClr val="F2FAFF"/>
                </a:solidFill>
                <a:latin typeface="Roboto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163512"/>
              <a:ext cx="7593068" cy="75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85"/>
                </a:lnSpc>
              </a:pPr>
              <a:endParaRPr lang="en-US" sz="3300" spc="82" dirty="0">
                <a:solidFill>
                  <a:srgbClr val="F2FAFF"/>
                </a:solidFill>
                <a:latin typeface="Roboto"/>
              </a:endParaRPr>
            </a:p>
          </p:txBody>
        </p:sp>
      </p:grpSp>
      <p:sp>
        <p:nvSpPr>
          <p:cNvPr id="24" name="TextBox 21">
            <a:extLst>
              <a:ext uri="{FF2B5EF4-FFF2-40B4-BE49-F238E27FC236}">
                <a16:creationId xmlns:a16="http://schemas.microsoft.com/office/drawing/2014/main" id="{DE88F3C1-1401-484D-910E-79396AAA6468}"/>
              </a:ext>
            </a:extLst>
          </p:cNvPr>
          <p:cNvSpPr txBox="1"/>
          <p:nvPr/>
        </p:nvSpPr>
        <p:spPr>
          <a:xfrm>
            <a:off x="258243" y="273148"/>
            <a:ext cx="1318260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000" b="1" spc="82" dirty="0">
                <a:solidFill>
                  <a:srgbClr val="244357"/>
                </a:solidFill>
                <a:latin typeface="Roboto"/>
              </a:rPr>
              <a:t>CPI Index Comparison</a:t>
            </a:r>
          </a:p>
        </p:txBody>
      </p:sp>
      <p:pic>
        <p:nvPicPr>
          <p:cNvPr id="25" name="image18.png">
            <a:extLst>
              <a:ext uri="{FF2B5EF4-FFF2-40B4-BE49-F238E27FC236}">
                <a16:creationId xmlns:a16="http://schemas.microsoft.com/office/drawing/2014/main" id="{3065F3F9-08B1-471E-BF71-1C0DB05C9D4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09601" y="1090359"/>
            <a:ext cx="7010400" cy="8824031"/>
          </a:xfrm>
          <a:prstGeom prst="rect">
            <a:avLst/>
          </a:prstGeom>
          <a:ln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27D78-579D-447C-910C-939BCD4FF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444" y="1101337"/>
            <a:ext cx="8906407" cy="878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54358" y="-164078"/>
            <a:ext cx="18596716" cy="163786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2322044"/>
            <a:ext cx="6145329" cy="3404031"/>
            <a:chOff x="0" y="0"/>
            <a:chExt cx="8193772" cy="4538707"/>
          </a:xfrm>
        </p:grpSpPr>
        <p:sp>
          <p:nvSpPr>
            <p:cNvPr id="4" name="TextBox 4"/>
            <p:cNvSpPr txBox="1"/>
            <p:nvPr/>
          </p:nvSpPr>
          <p:spPr>
            <a:xfrm>
              <a:off x="0" y="-28575"/>
              <a:ext cx="8193772" cy="2293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875"/>
                </a:lnSpc>
              </a:pPr>
              <a:r>
                <a:rPr lang="en-US" sz="5500" b="1" spc="577">
                  <a:solidFill>
                    <a:srgbClr val="244357"/>
                  </a:solidFill>
                  <a:latin typeface="Roboto Condensed"/>
                </a:rPr>
                <a:t>SUMMARY OF CONTENTS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61363"/>
              <a:ext cx="7342776" cy="2177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33"/>
                </a:lnSpc>
              </a:pPr>
              <a:r>
                <a:rPr lang="en-US" sz="4600" b="1" spc="114">
                  <a:solidFill>
                    <a:srgbClr val="244357"/>
                  </a:solidFill>
                  <a:latin typeface="Roboto Condensed"/>
                </a:rPr>
                <a:t>OUR MAIN</a:t>
              </a:r>
            </a:p>
            <a:p>
              <a:pPr algn="l">
                <a:lnSpc>
                  <a:spcPts val="6670"/>
                </a:lnSpc>
              </a:pPr>
              <a:r>
                <a:rPr lang="en-US" sz="4600" b="1" spc="114">
                  <a:solidFill>
                    <a:srgbClr val="244357"/>
                  </a:solidFill>
                  <a:latin typeface="Roboto Condensed"/>
                </a:rPr>
                <a:t>TOPICS TODAY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798946" y="2296644"/>
            <a:ext cx="9460354" cy="72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spc="89" dirty="0">
                <a:solidFill>
                  <a:srgbClr val="244357"/>
                </a:solidFill>
                <a:latin typeface="Roboto"/>
              </a:rPr>
              <a:t>Objective</a:t>
            </a:r>
          </a:p>
          <a:p>
            <a:pPr marL="571500" indent="-5715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spc="89" dirty="0">
                <a:solidFill>
                  <a:srgbClr val="244357"/>
                </a:solidFill>
                <a:latin typeface="Roboto"/>
              </a:rPr>
              <a:t>Walmart Data-Set</a:t>
            </a:r>
          </a:p>
          <a:p>
            <a:pPr marL="571500" indent="-5715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spc="89" dirty="0">
                <a:solidFill>
                  <a:srgbClr val="244357"/>
                </a:solidFill>
                <a:latin typeface="Roboto"/>
              </a:rPr>
              <a:t>Imputation of Missing Variable</a:t>
            </a:r>
          </a:p>
          <a:p>
            <a:pPr marL="571500" indent="-5715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spc="89" dirty="0">
                <a:solidFill>
                  <a:srgbClr val="244357"/>
                </a:solidFill>
                <a:latin typeface="Roboto"/>
              </a:rPr>
              <a:t>Clustering</a:t>
            </a:r>
          </a:p>
          <a:p>
            <a:pPr marL="571500" indent="-5715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spc="89" dirty="0">
                <a:solidFill>
                  <a:srgbClr val="244357"/>
                </a:solidFill>
                <a:latin typeface="Roboto"/>
              </a:rPr>
              <a:t>Market Analysis</a:t>
            </a:r>
          </a:p>
          <a:p>
            <a:pPr marL="571500" indent="-5715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spc="89" dirty="0">
                <a:solidFill>
                  <a:srgbClr val="244357"/>
                </a:solidFill>
                <a:latin typeface="Roboto"/>
              </a:rPr>
              <a:t>Location Analysis</a:t>
            </a:r>
          </a:p>
          <a:p>
            <a:pPr marL="571500" indent="-5715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spc="89" dirty="0">
                <a:solidFill>
                  <a:srgbClr val="244357"/>
                </a:solidFill>
                <a:latin typeface="Roboto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5710" y="9624131"/>
            <a:ext cx="1650745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 dirty="0">
                <a:solidFill>
                  <a:srgbClr val="244357"/>
                </a:solidFill>
                <a:latin typeface="Roboto"/>
              </a:rPr>
              <a:t>Project Group 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54358" y="-164078"/>
            <a:ext cx="18596716" cy="163786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08598" y="234865"/>
            <a:ext cx="4549202" cy="83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 spc="577" dirty="0">
                <a:solidFill>
                  <a:srgbClr val="244357"/>
                </a:solidFill>
                <a:latin typeface="Roboto Condense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1000" y="2095500"/>
            <a:ext cx="16878300" cy="7258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5220"/>
              </a:lnSpc>
              <a:buFont typeface="Arial" panose="020B0604020202020204" pitchFamily="34" charset="0"/>
              <a:buChar char="•"/>
            </a:pPr>
            <a:r>
              <a:rPr lang="en-US" sz="2800" spc="89" dirty="0">
                <a:solidFill>
                  <a:srgbClr val="244357"/>
                </a:solidFill>
                <a:latin typeface="Roboto"/>
              </a:rPr>
              <a:t>Consumer Price Index, Promotional activities, Unemployment, Store size drive sales</a:t>
            </a:r>
          </a:p>
          <a:p>
            <a:pPr marL="571500" indent="-571500">
              <a:lnSpc>
                <a:spcPts val="5220"/>
              </a:lnSpc>
              <a:buFont typeface="Arial" panose="020B0604020202020204" pitchFamily="34" charset="0"/>
              <a:buChar char="•"/>
            </a:pPr>
            <a:r>
              <a:rPr lang="en-US" sz="2800" spc="89" dirty="0">
                <a:solidFill>
                  <a:srgbClr val="244357"/>
                </a:solidFill>
                <a:latin typeface="Roboto"/>
              </a:rPr>
              <a:t>Walmart should hit the ‘sweet spot’ for maximum revenue</a:t>
            </a:r>
          </a:p>
          <a:p>
            <a:pPr marL="571500" indent="-571500" algn="l">
              <a:lnSpc>
                <a:spcPts val="5220"/>
              </a:lnSpc>
              <a:buFont typeface="Arial" panose="020B0604020202020204" pitchFamily="34" charset="0"/>
              <a:buChar char="•"/>
            </a:pPr>
            <a:r>
              <a:rPr lang="en-US" sz="2800" spc="89" dirty="0">
                <a:solidFill>
                  <a:srgbClr val="244357"/>
                </a:solidFill>
                <a:latin typeface="Roboto"/>
              </a:rPr>
              <a:t>From 2010 to 2012, Walmart generated the most revenue in 2011</a:t>
            </a:r>
          </a:p>
          <a:p>
            <a:pPr marL="571500" indent="-571500" algn="l">
              <a:lnSpc>
                <a:spcPts val="5220"/>
              </a:lnSpc>
              <a:buFont typeface="Arial" panose="020B0604020202020204" pitchFamily="34" charset="0"/>
              <a:buChar char="•"/>
            </a:pPr>
            <a:r>
              <a:rPr lang="en-US" sz="2800" spc="89" dirty="0">
                <a:solidFill>
                  <a:srgbClr val="244357"/>
                </a:solidFill>
                <a:latin typeface="Roboto"/>
              </a:rPr>
              <a:t>Promotional activities were in abundant in 2011, especially social media</a:t>
            </a:r>
          </a:p>
          <a:p>
            <a:pPr marL="571500" indent="-571500" algn="l">
              <a:lnSpc>
                <a:spcPts val="5220"/>
              </a:lnSpc>
              <a:buFont typeface="Arial" panose="020B0604020202020204" pitchFamily="34" charset="0"/>
              <a:buChar char="•"/>
            </a:pPr>
            <a:r>
              <a:rPr lang="en-US" sz="2800" spc="89" dirty="0">
                <a:solidFill>
                  <a:srgbClr val="244357"/>
                </a:solidFill>
                <a:latin typeface="Roboto"/>
              </a:rPr>
              <a:t>Walmart acquired </a:t>
            </a:r>
            <a:r>
              <a:rPr lang="en-US" sz="2800" spc="89" dirty="0" err="1">
                <a:solidFill>
                  <a:srgbClr val="244357"/>
                </a:solidFill>
                <a:latin typeface="Roboto"/>
              </a:rPr>
              <a:t>Kosmix</a:t>
            </a:r>
            <a:r>
              <a:rPr lang="en-US" sz="2800" spc="89" dirty="0">
                <a:solidFill>
                  <a:srgbClr val="244357"/>
                </a:solidFill>
                <a:latin typeface="Roboto"/>
              </a:rPr>
              <a:t> in 2011</a:t>
            </a:r>
          </a:p>
          <a:p>
            <a:pPr lvl="1">
              <a:lnSpc>
                <a:spcPts val="5220"/>
              </a:lnSpc>
            </a:pPr>
            <a:r>
              <a:rPr lang="en-US" sz="2800" b="1" spc="89" dirty="0">
                <a:solidFill>
                  <a:srgbClr val="244357"/>
                </a:solidFill>
                <a:latin typeface="Roboto"/>
              </a:rPr>
              <a:t>Walmart in 2019</a:t>
            </a:r>
          </a:p>
          <a:p>
            <a:pPr marL="1028700" lvl="1" indent="-571500">
              <a:lnSpc>
                <a:spcPts val="5220"/>
              </a:lnSpc>
              <a:buFont typeface="Arial" panose="020B0604020202020204" pitchFamily="34" charset="0"/>
              <a:buChar char="•"/>
            </a:pPr>
            <a:r>
              <a:rPr lang="en-US" sz="2800" spc="89" dirty="0">
                <a:solidFill>
                  <a:srgbClr val="244357"/>
                </a:solidFill>
                <a:latin typeface="Roboto"/>
              </a:rPr>
              <a:t>$500bn company increasing with 3-4 percent every year</a:t>
            </a:r>
          </a:p>
          <a:p>
            <a:pPr marL="1028700" lvl="1" indent="-571500">
              <a:lnSpc>
                <a:spcPts val="5220"/>
              </a:lnSpc>
              <a:buFont typeface="Arial" panose="020B0604020202020204" pitchFamily="34" charset="0"/>
              <a:buChar char="•"/>
            </a:pPr>
            <a:r>
              <a:rPr lang="en-US" sz="2800" spc="89" dirty="0">
                <a:solidFill>
                  <a:srgbClr val="244357"/>
                </a:solidFill>
                <a:latin typeface="Roboto"/>
              </a:rPr>
              <a:t>Homegrown CEO – Dough McCollin</a:t>
            </a:r>
          </a:p>
          <a:p>
            <a:pPr marL="1028700" lvl="1" indent="-571500">
              <a:lnSpc>
                <a:spcPts val="5220"/>
              </a:lnSpc>
              <a:buFont typeface="Arial" panose="020B0604020202020204" pitchFamily="34" charset="0"/>
              <a:buChar char="•"/>
            </a:pPr>
            <a:r>
              <a:rPr lang="en-US" sz="2800" spc="89" dirty="0">
                <a:solidFill>
                  <a:srgbClr val="244357"/>
                </a:solidFill>
                <a:latin typeface="Roboto"/>
              </a:rPr>
              <a:t>Change in company policy</a:t>
            </a:r>
          </a:p>
          <a:p>
            <a:pPr marL="1028700" lvl="1" indent="-571500">
              <a:lnSpc>
                <a:spcPts val="5220"/>
              </a:lnSpc>
              <a:buFont typeface="Arial" panose="020B0604020202020204" pitchFamily="34" charset="0"/>
              <a:buChar char="•"/>
            </a:pPr>
            <a:r>
              <a:rPr lang="en-US" sz="2800" spc="89" dirty="0">
                <a:solidFill>
                  <a:srgbClr val="244357"/>
                </a:solidFill>
                <a:latin typeface="Roboto"/>
              </a:rPr>
              <a:t>Portfolio diversification</a:t>
            </a:r>
          </a:p>
          <a:p>
            <a:pPr marL="1028700" lvl="1" indent="-571500">
              <a:lnSpc>
                <a:spcPts val="5220"/>
              </a:lnSpc>
              <a:buFont typeface="Arial" panose="020B0604020202020204" pitchFamily="34" charset="0"/>
              <a:buChar char="•"/>
            </a:pPr>
            <a:r>
              <a:rPr lang="en-US" sz="2800" spc="89" dirty="0">
                <a:solidFill>
                  <a:srgbClr val="244357"/>
                </a:solidFill>
                <a:latin typeface="Roboto"/>
              </a:rPr>
              <a:t>Can compete with Amazon for retail dominance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5710" y="9624131"/>
            <a:ext cx="1650745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244357"/>
                </a:solidFill>
                <a:latin typeface="Roboto"/>
              </a:rPr>
              <a:t>Project Group 3</a:t>
            </a:r>
          </a:p>
        </p:txBody>
      </p:sp>
    </p:spTree>
    <p:extLst>
      <p:ext uri="{BB962C8B-B14F-4D97-AF65-F5344CB8AC3E}">
        <p14:creationId xmlns:p14="http://schemas.microsoft.com/office/powerpoint/2010/main" val="3651343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12911" y="7054331"/>
            <a:ext cx="10820400" cy="114300"/>
          </a:xfrm>
          <a:prstGeom prst="rect">
            <a:avLst/>
          </a:prstGeom>
          <a:solidFill>
            <a:srgbClr val="43C3DD"/>
          </a:solidFill>
        </p:spPr>
      </p:sp>
      <p:sp>
        <p:nvSpPr>
          <p:cNvPr id="3" name="TextBox 3"/>
          <p:cNvSpPr txBox="1"/>
          <p:nvPr/>
        </p:nvSpPr>
        <p:spPr>
          <a:xfrm>
            <a:off x="4212911" y="3937000"/>
            <a:ext cx="986217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5"/>
              </a:lnSpc>
            </a:pPr>
            <a:r>
              <a:rPr lang="en-US" sz="5500" b="1" spc="577">
                <a:solidFill>
                  <a:srgbClr val="43C3DD"/>
                </a:solidFill>
                <a:latin typeface="Roboto Condensed"/>
              </a:rPr>
              <a:t>QUESTIONS? COMMENTS?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08686" y="4683125"/>
            <a:ext cx="13428851" cy="791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0"/>
              </a:lnSpc>
            </a:pPr>
            <a:r>
              <a:rPr lang="en-US" sz="4600" b="1" spc="114" dirty="0">
                <a:solidFill>
                  <a:srgbClr val="43C3DD"/>
                </a:solidFill>
                <a:latin typeface="Roboto Condensed"/>
              </a:rPr>
              <a:t>LET US KNOW! 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3573" t="10106" r="3232" b="1106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88584" y="1409700"/>
            <a:ext cx="19065167" cy="9337146"/>
          </a:xfrm>
          <a:prstGeom prst="rect">
            <a:avLst/>
          </a:prstGeom>
          <a:solidFill>
            <a:srgbClr val="F2FAFF">
              <a:alpha val="80000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2300613"/>
            <a:ext cx="6145329" cy="2584336"/>
            <a:chOff x="0" y="-28575"/>
            <a:chExt cx="8193772" cy="3445782"/>
          </a:xfrm>
        </p:grpSpPr>
        <p:sp>
          <p:nvSpPr>
            <p:cNvPr id="4" name="TextBox 4"/>
            <p:cNvSpPr txBox="1"/>
            <p:nvPr/>
          </p:nvSpPr>
          <p:spPr>
            <a:xfrm>
              <a:off x="0" y="-28575"/>
              <a:ext cx="8193772" cy="1119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875"/>
                </a:lnSpc>
              </a:pPr>
              <a:r>
                <a:rPr lang="en-US" sz="5500" b="1" spc="577" dirty="0">
                  <a:solidFill>
                    <a:srgbClr val="244357"/>
                  </a:solidFill>
                  <a:latin typeface="Roboto Condensed"/>
                </a:rPr>
                <a:t>OBJECTIVE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61363"/>
              <a:ext cx="7342776" cy="1055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70"/>
                </a:lnSpc>
              </a:pPr>
              <a:endParaRPr lang="en-US" sz="4600" b="1" spc="114" dirty="0">
                <a:solidFill>
                  <a:srgbClr val="244357"/>
                </a:solidFill>
                <a:latin typeface="Roboto Condensed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798946" y="2325219"/>
            <a:ext cx="9460354" cy="5522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ct val="141826"/>
              </a:lnSpc>
            </a:pPr>
            <a:r>
              <a:rPr lang="en-US" sz="3200" b="1" dirty="0">
                <a:solidFill>
                  <a:srgbClr val="244357"/>
                </a:solidFill>
                <a:latin typeface="Roboto"/>
                <a:ea typeface="Roboto"/>
                <a:cs typeface="Roboto"/>
              </a:rPr>
              <a:t>Analyzing the Walmart data, coupled with external research to understand:</a:t>
            </a:r>
          </a:p>
          <a:p>
            <a:pPr lvl="0">
              <a:lnSpc>
                <a:spcPct val="141826"/>
              </a:lnSpc>
            </a:pPr>
            <a:r>
              <a:rPr lang="en-US" sz="3200" b="1" dirty="0">
                <a:solidFill>
                  <a:srgbClr val="244357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457200" lvl="0" indent="-457200">
              <a:lnSpc>
                <a:spcPct val="141826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44357"/>
                </a:solidFill>
                <a:latin typeface="Roboto"/>
                <a:ea typeface="Roboto"/>
                <a:cs typeface="Roboto"/>
              </a:rPr>
              <a:t>Significant factors affecting the sales</a:t>
            </a:r>
          </a:p>
          <a:p>
            <a:pPr lvl="0">
              <a:lnSpc>
                <a:spcPct val="141826"/>
              </a:lnSpc>
            </a:pPr>
            <a:endParaRPr lang="en-US" sz="3200" b="1" dirty="0">
              <a:solidFill>
                <a:srgbClr val="244357"/>
              </a:solidFill>
              <a:latin typeface="Roboto"/>
              <a:ea typeface="Roboto"/>
              <a:cs typeface="Roboto"/>
            </a:endParaRPr>
          </a:p>
          <a:p>
            <a:pPr marL="457200" lvl="0" indent="-457200">
              <a:lnSpc>
                <a:spcPct val="141826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44357"/>
                </a:solidFill>
                <a:latin typeface="Roboto"/>
                <a:ea typeface="Roboto"/>
                <a:cs typeface="Roboto"/>
              </a:rPr>
              <a:t>Trend in the sales from FY2011 – FY2016</a:t>
            </a:r>
          </a:p>
          <a:p>
            <a:pPr lvl="0">
              <a:lnSpc>
                <a:spcPct val="141826"/>
              </a:lnSpc>
            </a:pPr>
            <a:endParaRPr lang="en-US" sz="3200" b="1" dirty="0">
              <a:solidFill>
                <a:srgbClr val="244357"/>
              </a:solidFill>
              <a:latin typeface="Roboto"/>
              <a:ea typeface="Roboto"/>
              <a:cs typeface="Roboto"/>
            </a:endParaRPr>
          </a:p>
          <a:p>
            <a:pPr marL="457200" indent="-457200">
              <a:lnSpc>
                <a:spcPct val="141826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44357"/>
                </a:solidFill>
                <a:latin typeface="Roboto"/>
                <a:ea typeface="Roboto"/>
                <a:cs typeface="Roboto"/>
              </a:rPr>
              <a:t>Location Analysis to determine dominant states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5710" y="9624131"/>
            <a:ext cx="1650745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244357"/>
                </a:solidFill>
                <a:latin typeface="Roboto"/>
              </a:rPr>
              <a:t>Project Group 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6"/>
          <p:cNvGrpSpPr/>
          <p:nvPr/>
        </p:nvGrpSpPr>
        <p:grpSpPr>
          <a:xfrm>
            <a:off x="-247794" y="9303378"/>
            <a:ext cx="18952536" cy="1359061"/>
            <a:chOff x="0" y="0"/>
            <a:chExt cx="25270048" cy="1812081"/>
          </a:xfrm>
        </p:grpSpPr>
        <p:sp>
          <p:nvSpPr>
            <p:cNvPr id="115" name="Google Shape;115;p16"/>
            <p:cNvSpPr/>
            <p:nvPr/>
          </p:nvSpPr>
          <p:spPr>
            <a:xfrm>
              <a:off x="0" y="0"/>
              <a:ext cx="25270048" cy="1812081"/>
            </a:xfrm>
            <a:prstGeom prst="rect">
              <a:avLst/>
            </a:prstGeom>
            <a:solidFill>
              <a:srgbClr val="43C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11664271" y="443545"/>
              <a:ext cx="12510338" cy="352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rgbClr val="244357"/>
                  </a:solidFill>
                  <a:latin typeface="Roboto"/>
                  <a:ea typeface="Roboto"/>
                  <a:cs typeface="Roboto"/>
                  <a:sym typeface="Roboto"/>
                </a:rPr>
                <a:t>Project Group 3</a:t>
              </a:r>
              <a:endParaRPr dirty="0"/>
            </a:p>
          </p:txBody>
        </p:sp>
      </p:grpSp>
      <p:grpSp>
        <p:nvGrpSpPr>
          <p:cNvPr id="117" name="Google Shape;117;p16"/>
          <p:cNvGrpSpPr/>
          <p:nvPr/>
        </p:nvGrpSpPr>
        <p:grpSpPr>
          <a:xfrm>
            <a:off x="771525" y="4284948"/>
            <a:ext cx="3941501" cy="4127822"/>
            <a:chOff x="0" y="0"/>
            <a:chExt cx="1827501" cy="1913890"/>
          </a:xfrm>
        </p:grpSpPr>
        <p:sp>
          <p:nvSpPr>
            <p:cNvPr id="118" name="Google Shape;118;p16"/>
            <p:cNvSpPr/>
            <p:nvPr/>
          </p:nvSpPr>
          <p:spPr>
            <a:xfrm>
              <a:off x="0" y="0"/>
              <a:ext cx="1827501" cy="1913890"/>
            </a:xfrm>
            <a:custGeom>
              <a:avLst/>
              <a:gdLst/>
              <a:ahLst/>
              <a:cxnLst/>
              <a:rect l="l" t="t" r="r" b="b"/>
              <a:pathLst>
                <a:path w="1827501" h="1913890" extrusionOk="0">
                  <a:moveTo>
                    <a:pt x="0" y="0"/>
                  </a:moveTo>
                  <a:lnTo>
                    <a:pt x="1827501" y="0"/>
                  </a:lnTo>
                  <a:lnTo>
                    <a:pt x="182750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3C3DD"/>
            </a:solidFill>
            <a:ln>
              <a:noFill/>
            </a:ln>
          </p:spPr>
        </p:sp>
        <p:sp>
          <p:nvSpPr>
            <p:cNvPr id="119" name="Google Shape;119;p16"/>
            <p:cNvSpPr/>
            <p:nvPr/>
          </p:nvSpPr>
          <p:spPr>
            <a:xfrm>
              <a:off x="59690" y="59690"/>
              <a:ext cx="1706851" cy="1793240"/>
            </a:xfrm>
            <a:custGeom>
              <a:avLst/>
              <a:gdLst/>
              <a:ahLst/>
              <a:cxnLst/>
              <a:rect l="l" t="t" r="r" b="b"/>
              <a:pathLst>
                <a:path w="1706851" h="1793240" extrusionOk="0">
                  <a:moveTo>
                    <a:pt x="0" y="0"/>
                  </a:moveTo>
                  <a:lnTo>
                    <a:pt x="1706851" y="0"/>
                  </a:lnTo>
                  <a:lnTo>
                    <a:pt x="1706851" y="1793240"/>
                  </a:lnTo>
                  <a:lnTo>
                    <a:pt x="0" y="1793240"/>
                  </a:ln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</p:sp>
      </p:grpSp>
      <p:grpSp>
        <p:nvGrpSpPr>
          <p:cNvPr id="120" name="Google Shape;120;p16"/>
          <p:cNvGrpSpPr/>
          <p:nvPr/>
        </p:nvGrpSpPr>
        <p:grpSpPr>
          <a:xfrm>
            <a:off x="5038725" y="4284948"/>
            <a:ext cx="3941501" cy="4127822"/>
            <a:chOff x="0" y="0"/>
            <a:chExt cx="1827501" cy="1913890"/>
          </a:xfrm>
        </p:grpSpPr>
        <p:sp>
          <p:nvSpPr>
            <p:cNvPr id="121" name="Google Shape;121;p16"/>
            <p:cNvSpPr/>
            <p:nvPr/>
          </p:nvSpPr>
          <p:spPr>
            <a:xfrm>
              <a:off x="0" y="0"/>
              <a:ext cx="1827501" cy="1913890"/>
            </a:xfrm>
            <a:custGeom>
              <a:avLst/>
              <a:gdLst/>
              <a:ahLst/>
              <a:cxnLst/>
              <a:rect l="l" t="t" r="r" b="b"/>
              <a:pathLst>
                <a:path w="1827501" h="1913890" extrusionOk="0">
                  <a:moveTo>
                    <a:pt x="0" y="0"/>
                  </a:moveTo>
                  <a:lnTo>
                    <a:pt x="1827501" y="0"/>
                  </a:lnTo>
                  <a:lnTo>
                    <a:pt x="182750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3C3DD"/>
            </a:solidFill>
            <a:ln>
              <a:noFill/>
            </a:ln>
          </p:spPr>
        </p:sp>
        <p:sp>
          <p:nvSpPr>
            <p:cNvPr id="122" name="Google Shape;122;p16"/>
            <p:cNvSpPr/>
            <p:nvPr/>
          </p:nvSpPr>
          <p:spPr>
            <a:xfrm>
              <a:off x="59690" y="59690"/>
              <a:ext cx="1706851" cy="1793240"/>
            </a:xfrm>
            <a:custGeom>
              <a:avLst/>
              <a:gdLst/>
              <a:ahLst/>
              <a:cxnLst/>
              <a:rect l="l" t="t" r="r" b="b"/>
              <a:pathLst>
                <a:path w="1706851" h="1793240" extrusionOk="0">
                  <a:moveTo>
                    <a:pt x="0" y="0"/>
                  </a:moveTo>
                  <a:lnTo>
                    <a:pt x="1706851" y="0"/>
                  </a:lnTo>
                  <a:lnTo>
                    <a:pt x="1706851" y="1793240"/>
                  </a:lnTo>
                  <a:lnTo>
                    <a:pt x="0" y="1793240"/>
                  </a:ln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</p:sp>
      </p:grpSp>
      <p:grpSp>
        <p:nvGrpSpPr>
          <p:cNvPr id="123" name="Google Shape;123;p16"/>
          <p:cNvGrpSpPr/>
          <p:nvPr/>
        </p:nvGrpSpPr>
        <p:grpSpPr>
          <a:xfrm>
            <a:off x="9307774" y="4284948"/>
            <a:ext cx="3941501" cy="4127822"/>
            <a:chOff x="0" y="0"/>
            <a:chExt cx="1827501" cy="1913890"/>
          </a:xfrm>
        </p:grpSpPr>
        <p:sp>
          <p:nvSpPr>
            <p:cNvPr id="124" name="Google Shape;124;p16"/>
            <p:cNvSpPr/>
            <p:nvPr/>
          </p:nvSpPr>
          <p:spPr>
            <a:xfrm>
              <a:off x="0" y="0"/>
              <a:ext cx="1827501" cy="1913890"/>
            </a:xfrm>
            <a:custGeom>
              <a:avLst/>
              <a:gdLst/>
              <a:ahLst/>
              <a:cxnLst/>
              <a:rect l="l" t="t" r="r" b="b"/>
              <a:pathLst>
                <a:path w="1827501" h="1913890" extrusionOk="0">
                  <a:moveTo>
                    <a:pt x="0" y="0"/>
                  </a:moveTo>
                  <a:lnTo>
                    <a:pt x="1827501" y="0"/>
                  </a:lnTo>
                  <a:lnTo>
                    <a:pt x="182750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3C3DD"/>
            </a:solidFill>
            <a:ln>
              <a:noFill/>
            </a:ln>
          </p:spPr>
        </p:sp>
        <p:sp>
          <p:nvSpPr>
            <p:cNvPr id="125" name="Google Shape;125;p16"/>
            <p:cNvSpPr/>
            <p:nvPr/>
          </p:nvSpPr>
          <p:spPr>
            <a:xfrm>
              <a:off x="59690" y="59690"/>
              <a:ext cx="1706851" cy="1793240"/>
            </a:xfrm>
            <a:custGeom>
              <a:avLst/>
              <a:gdLst/>
              <a:ahLst/>
              <a:cxnLst/>
              <a:rect l="l" t="t" r="r" b="b"/>
              <a:pathLst>
                <a:path w="1706851" h="1793240" extrusionOk="0">
                  <a:moveTo>
                    <a:pt x="0" y="0"/>
                  </a:moveTo>
                  <a:lnTo>
                    <a:pt x="1706851" y="0"/>
                  </a:lnTo>
                  <a:lnTo>
                    <a:pt x="1706851" y="1793240"/>
                  </a:lnTo>
                  <a:lnTo>
                    <a:pt x="0" y="1793240"/>
                  </a:ln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</p:sp>
      </p:grpSp>
      <p:grpSp>
        <p:nvGrpSpPr>
          <p:cNvPr id="126" name="Google Shape;126;p16"/>
          <p:cNvGrpSpPr/>
          <p:nvPr/>
        </p:nvGrpSpPr>
        <p:grpSpPr>
          <a:xfrm>
            <a:off x="13574973" y="4284948"/>
            <a:ext cx="3941501" cy="4127822"/>
            <a:chOff x="0" y="0"/>
            <a:chExt cx="1827501" cy="1913890"/>
          </a:xfrm>
        </p:grpSpPr>
        <p:sp>
          <p:nvSpPr>
            <p:cNvPr id="127" name="Google Shape;127;p16"/>
            <p:cNvSpPr/>
            <p:nvPr/>
          </p:nvSpPr>
          <p:spPr>
            <a:xfrm>
              <a:off x="0" y="0"/>
              <a:ext cx="1827501" cy="1913890"/>
            </a:xfrm>
            <a:custGeom>
              <a:avLst/>
              <a:gdLst/>
              <a:ahLst/>
              <a:cxnLst/>
              <a:rect l="l" t="t" r="r" b="b"/>
              <a:pathLst>
                <a:path w="1827501" h="1913890" extrusionOk="0">
                  <a:moveTo>
                    <a:pt x="0" y="0"/>
                  </a:moveTo>
                  <a:lnTo>
                    <a:pt x="1827501" y="0"/>
                  </a:lnTo>
                  <a:lnTo>
                    <a:pt x="182750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3C3DD"/>
            </a:solidFill>
            <a:ln>
              <a:noFill/>
            </a:ln>
          </p:spPr>
        </p:sp>
        <p:sp>
          <p:nvSpPr>
            <p:cNvPr id="128" name="Google Shape;128;p16"/>
            <p:cNvSpPr/>
            <p:nvPr/>
          </p:nvSpPr>
          <p:spPr>
            <a:xfrm>
              <a:off x="59690" y="59690"/>
              <a:ext cx="1706851" cy="1793240"/>
            </a:xfrm>
            <a:custGeom>
              <a:avLst/>
              <a:gdLst/>
              <a:ahLst/>
              <a:cxnLst/>
              <a:rect l="l" t="t" r="r" b="b"/>
              <a:pathLst>
                <a:path w="1706851" h="1793240" extrusionOk="0">
                  <a:moveTo>
                    <a:pt x="0" y="0"/>
                  </a:moveTo>
                  <a:lnTo>
                    <a:pt x="1706851" y="0"/>
                  </a:lnTo>
                  <a:lnTo>
                    <a:pt x="1706851" y="1793240"/>
                  </a:lnTo>
                  <a:lnTo>
                    <a:pt x="0" y="1793240"/>
                  </a:ln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</p:sp>
      </p:grpSp>
      <p:sp>
        <p:nvSpPr>
          <p:cNvPr id="129" name="Google Shape;129;p16"/>
          <p:cNvSpPr/>
          <p:nvPr/>
        </p:nvSpPr>
        <p:spPr>
          <a:xfrm>
            <a:off x="771525" y="3174019"/>
            <a:ext cx="3943350" cy="1676400"/>
          </a:xfrm>
          <a:prstGeom prst="rect">
            <a:avLst/>
          </a:prstGeom>
          <a:solidFill>
            <a:srgbClr val="43C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5038725" y="3174019"/>
            <a:ext cx="3943350" cy="1676400"/>
          </a:xfrm>
          <a:prstGeom prst="rect">
            <a:avLst/>
          </a:prstGeom>
          <a:solidFill>
            <a:srgbClr val="43C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9305925" y="3174019"/>
            <a:ext cx="3943350" cy="1676400"/>
          </a:xfrm>
          <a:prstGeom prst="rect">
            <a:avLst/>
          </a:prstGeom>
          <a:solidFill>
            <a:srgbClr val="43C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13573124" y="3174019"/>
            <a:ext cx="3943350" cy="1676400"/>
          </a:xfrm>
          <a:prstGeom prst="rect">
            <a:avLst/>
          </a:prstGeom>
          <a:solidFill>
            <a:srgbClr val="43C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1273301" y="5076825"/>
            <a:ext cx="2939798" cy="238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244357"/>
                </a:solidFill>
                <a:latin typeface="Roboto"/>
                <a:ea typeface="Roboto"/>
                <a:cs typeface="Roboto"/>
              </a:rPr>
              <a:t>45 Walmart Stores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100" b="1" dirty="0">
              <a:solidFill>
                <a:srgbClr val="244357"/>
              </a:solidFill>
              <a:latin typeface="Roboto"/>
              <a:ea typeface="Roboto"/>
              <a:cs typeface="Robo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244357"/>
                </a:solidFill>
                <a:latin typeface="Roboto"/>
                <a:ea typeface="Roboto"/>
                <a:cs typeface="Roboto"/>
              </a:rPr>
              <a:t>Department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244357"/>
                </a:solidFill>
                <a:latin typeface="Roboto"/>
                <a:ea typeface="Roboto"/>
                <a:cs typeface="Roboto"/>
              </a:rPr>
              <a:t>Store Type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244357"/>
                </a:solidFill>
                <a:latin typeface="Roboto"/>
                <a:ea typeface="Roboto"/>
                <a:cs typeface="Roboto"/>
              </a:rPr>
              <a:t>Store Size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</a:p>
        </p:txBody>
      </p:sp>
      <p:sp>
        <p:nvSpPr>
          <p:cNvPr id="134" name="Google Shape;134;p16"/>
          <p:cNvSpPr txBox="1"/>
          <p:nvPr/>
        </p:nvSpPr>
        <p:spPr>
          <a:xfrm>
            <a:off x="5540500" y="5076825"/>
            <a:ext cx="3131059" cy="238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2010-02-05 – 2012-11-01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100" b="1" i="0" u="none" strike="noStrike" cap="none" dirty="0">
              <a:solidFill>
                <a:srgbClr val="2443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Weekly Sales by store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i="0" u="none" strike="noStrike" cap="none" dirty="0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Special holiday week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Department</a:t>
            </a:r>
            <a:endParaRPr lang="en-US" sz="2100" b="1" i="0" u="none" strike="noStrike" cap="none" dirty="0">
              <a:solidFill>
                <a:srgbClr val="2443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9807701" y="5076825"/>
            <a:ext cx="2939798" cy="238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Factors affecting sales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100" b="1" i="0" u="none" strike="noStrike" cap="none" dirty="0">
              <a:solidFill>
                <a:srgbClr val="2443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Weekending Date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Temperature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Fuel Price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CPI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100" dirty="0">
              <a:solidFill>
                <a:srgbClr val="2443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4075825" y="5076825"/>
            <a:ext cx="2939798" cy="238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Continued….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100" b="1" i="0" u="none" strike="noStrike" cap="none" dirty="0">
              <a:solidFill>
                <a:srgbClr val="2443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Unemployment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dirty="0" err="1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IsHoliday</a:t>
            </a:r>
            <a:endParaRPr lang="en-US" sz="2100" b="1" dirty="0">
              <a:solidFill>
                <a:srgbClr val="2443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Markdown 1-5</a:t>
            </a:r>
          </a:p>
        </p:txBody>
      </p:sp>
      <p:sp>
        <p:nvSpPr>
          <p:cNvPr id="137" name="Google Shape;137;p16"/>
          <p:cNvSpPr txBox="1"/>
          <p:nvPr/>
        </p:nvSpPr>
        <p:spPr>
          <a:xfrm>
            <a:off x="1226371" y="3707419"/>
            <a:ext cx="3033658" cy="57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Store</a:t>
            </a:r>
            <a:endParaRPr b="1" dirty="0"/>
          </a:p>
        </p:txBody>
      </p:sp>
      <p:sp>
        <p:nvSpPr>
          <p:cNvPr id="138" name="Google Shape;138;p16"/>
          <p:cNvSpPr txBox="1"/>
          <p:nvPr/>
        </p:nvSpPr>
        <p:spPr>
          <a:xfrm>
            <a:off x="5492647" y="3707419"/>
            <a:ext cx="3033658" cy="57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 dirty="0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Weekly Sales</a:t>
            </a:r>
            <a:endParaRPr b="1" dirty="0"/>
          </a:p>
        </p:txBody>
      </p:sp>
      <p:sp>
        <p:nvSpPr>
          <p:cNvPr id="139" name="Google Shape;139;p16"/>
          <p:cNvSpPr txBox="1"/>
          <p:nvPr/>
        </p:nvSpPr>
        <p:spPr>
          <a:xfrm>
            <a:off x="9760771" y="3707419"/>
            <a:ext cx="3033658" cy="57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 dirty="0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b="1" dirty="0"/>
          </a:p>
        </p:txBody>
      </p:sp>
      <p:sp>
        <p:nvSpPr>
          <p:cNvPr id="141" name="Google Shape;141;p16"/>
          <p:cNvSpPr txBox="1"/>
          <p:nvPr/>
        </p:nvSpPr>
        <p:spPr>
          <a:xfrm>
            <a:off x="3752998" y="1277586"/>
            <a:ext cx="10782004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sz="5000" b="1" i="0" u="none" strike="noStrike" cap="none" dirty="0">
              <a:solidFill>
                <a:srgbClr val="2443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54358" y="-164078"/>
            <a:ext cx="18596716" cy="163786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08598" y="234865"/>
            <a:ext cx="9807002" cy="83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 spc="577" dirty="0">
                <a:solidFill>
                  <a:srgbClr val="244357"/>
                </a:solidFill>
                <a:latin typeface="Roboto Condensed"/>
              </a:rPr>
              <a:t>Imputation of Missing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1000" y="2095500"/>
            <a:ext cx="16878300" cy="7258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5220"/>
              </a:lnSpc>
              <a:buFont typeface="Arial" panose="020B0604020202020204" pitchFamily="34" charset="0"/>
              <a:buChar char="•"/>
            </a:pPr>
            <a:r>
              <a:rPr lang="en-US" sz="2800" spc="89" dirty="0">
                <a:solidFill>
                  <a:srgbClr val="244357"/>
                </a:solidFill>
                <a:latin typeface="Roboto"/>
              </a:rPr>
              <a:t>More than 6000 observations with multiple variables </a:t>
            </a:r>
          </a:p>
          <a:p>
            <a:pPr marL="571500" indent="-571500" algn="l">
              <a:lnSpc>
                <a:spcPts val="5220"/>
              </a:lnSpc>
              <a:buFont typeface="Arial" panose="020B0604020202020204" pitchFamily="34" charset="0"/>
              <a:buChar char="•"/>
            </a:pPr>
            <a:r>
              <a:rPr lang="en-US" sz="2800" spc="89" dirty="0">
                <a:solidFill>
                  <a:srgbClr val="244357"/>
                </a:solidFill>
                <a:latin typeface="Roboto"/>
              </a:rPr>
              <a:t>Only 27% of the data remains if we get rid on the missing values </a:t>
            </a:r>
          </a:p>
          <a:p>
            <a:pPr algn="l">
              <a:lnSpc>
                <a:spcPts val="5220"/>
              </a:lnSpc>
            </a:pPr>
            <a:r>
              <a:rPr lang="en-US" sz="2800" spc="89" dirty="0">
                <a:solidFill>
                  <a:srgbClr val="244357"/>
                </a:solidFill>
                <a:latin typeface="Roboto"/>
              </a:rPr>
              <a:t>Mean substitution</a:t>
            </a:r>
          </a:p>
          <a:p>
            <a:pPr marL="1028700" lvl="1" indent="-571500">
              <a:lnSpc>
                <a:spcPts val="5220"/>
              </a:lnSpc>
              <a:buFont typeface="Arial" panose="020B0604020202020204" pitchFamily="34" charset="0"/>
              <a:buChar char="•"/>
            </a:pPr>
            <a:r>
              <a:rPr lang="en-US" sz="2800" spc="89" dirty="0">
                <a:solidFill>
                  <a:srgbClr val="244357"/>
                </a:solidFill>
                <a:latin typeface="Roboto"/>
              </a:rPr>
              <a:t>Easy, but</a:t>
            </a:r>
          </a:p>
          <a:p>
            <a:pPr marL="1028700" lvl="1" indent="-571500">
              <a:lnSpc>
                <a:spcPts val="5220"/>
              </a:lnSpc>
              <a:buFont typeface="Arial" panose="020B0604020202020204" pitchFamily="34" charset="0"/>
              <a:buChar char="•"/>
            </a:pPr>
            <a:r>
              <a:rPr lang="en-US" sz="2800" spc="89" dirty="0">
                <a:solidFill>
                  <a:srgbClr val="244357"/>
                </a:solidFill>
                <a:latin typeface="Roboto"/>
              </a:rPr>
              <a:t>Decreases the variation</a:t>
            </a:r>
          </a:p>
          <a:p>
            <a:pPr marL="1028700" lvl="1" indent="-571500">
              <a:lnSpc>
                <a:spcPts val="5220"/>
              </a:lnSpc>
              <a:buFont typeface="Arial" panose="020B0604020202020204" pitchFamily="34" charset="0"/>
              <a:buChar char="•"/>
            </a:pPr>
            <a:r>
              <a:rPr lang="en-US" sz="2800" spc="89" dirty="0">
                <a:solidFill>
                  <a:srgbClr val="244357"/>
                </a:solidFill>
                <a:latin typeface="Roboto"/>
              </a:rPr>
              <a:t>Does not preserve the relationships among variables</a:t>
            </a:r>
          </a:p>
          <a:p>
            <a:pPr marL="1028700" lvl="1" indent="-571500">
              <a:lnSpc>
                <a:spcPts val="5220"/>
              </a:lnSpc>
              <a:buFont typeface="Arial" panose="020B0604020202020204" pitchFamily="34" charset="0"/>
              <a:buChar char="•"/>
            </a:pPr>
            <a:r>
              <a:rPr lang="en-US" sz="2800" spc="89" dirty="0">
                <a:solidFill>
                  <a:srgbClr val="244357"/>
                </a:solidFill>
                <a:latin typeface="Roboto"/>
              </a:rPr>
              <a:t>Considerable change in the values of correlation</a:t>
            </a:r>
          </a:p>
          <a:p>
            <a:pPr algn="l">
              <a:lnSpc>
                <a:spcPts val="5220"/>
              </a:lnSpc>
            </a:pPr>
            <a:r>
              <a:rPr lang="en-US" sz="2800" b="1" spc="89" dirty="0">
                <a:solidFill>
                  <a:srgbClr val="244357"/>
                </a:solidFill>
                <a:latin typeface="Roboto"/>
              </a:rPr>
              <a:t>K Nearest Neighbor Imputation</a:t>
            </a:r>
          </a:p>
          <a:p>
            <a:pPr marL="1028700" lvl="1" indent="-571500">
              <a:lnSpc>
                <a:spcPts val="5220"/>
              </a:lnSpc>
              <a:buFont typeface="Arial" panose="020B0604020202020204" pitchFamily="34" charset="0"/>
              <a:buChar char="•"/>
            </a:pPr>
            <a:r>
              <a:rPr lang="en-US" sz="2800" spc="89" dirty="0">
                <a:solidFill>
                  <a:srgbClr val="244357"/>
                </a:solidFill>
                <a:latin typeface="Roboto"/>
              </a:rPr>
              <a:t>Model structure is determined by the data</a:t>
            </a:r>
          </a:p>
          <a:p>
            <a:pPr marL="1028700" lvl="1" indent="-571500">
              <a:lnSpc>
                <a:spcPts val="5220"/>
              </a:lnSpc>
              <a:buFont typeface="Arial" panose="020B0604020202020204" pitchFamily="34" charset="0"/>
              <a:buChar char="•"/>
            </a:pPr>
            <a:r>
              <a:rPr lang="en-US" sz="2800" spc="89" dirty="0">
                <a:solidFill>
                  <a:srgbClr val="244357"/>
                </a:solidFill>
                <a:latin typeface="Roboto"/>
              </a:rPr>
              <a:t>Feature Similarity</a:t>
            </a:r>
          </a:p>
          <a:p>
            <a:pPr marL="1028700" lvl="1" indent="-571500">
              <a:lnSpc>
                <a:spcPts val="5220"/>
              </a:lnSpc>
              <a:buFont typeface="Arial" panose="020B0604020202020204" pitchFamily="34" charset="0"/>
              <a:buChar char="•"/>
            </a:pPr>
            <a:r>
              <a:rPr lang="en-US" sz="2800" spc="89" dirty="0">
                <a:solidFill>
                  <a:srgbClr val="244357"/>
                </a:solidFill>
                <a:latin typeface="Roboto"/>
              </a:rPr>
              <a:t>K = 11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5710" y="9624131"/>
            <a:ext cx="1650745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244357"/>
                </a:solidFill>
                <a:latin typeface="Roboto"/>
              </a:rPr>
              <a:t>Project Group 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13480"/>
          <a:stretch>
            <a:fillRect/>
          </a:stretch>
        </p:blipFill>
        <p:spPr>
          <a:xfrm>
            <a:off x="152400" y="876300"/>
            <a:ext cx="17907000" cy="91841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032583"/>
            <a:ext cx="5497629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6000" b="1" spc="577" dirty="0">
                <a:solidFill>
                  <a:srgbClr val="F2FAFF"/>
                </a:solidFill>
                <a:latin typeface="Roboto Condensed"/>
              </a:rPr>
              <a:t>CLUSTERING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1273" y="9624131"/>
            <a:ext cx="17191891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 dirty="0">
                <a:solidFill>
                  <a:schemeClr val="bg1"/>
                </a:solidFill>
                <a:latin typeface="Roboto"/>
              </a:rPr>
              <a:t>Project Group 3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332423" y="1900751"/>
            <a:ext cx="10926877" cy="7796365"/>
            <a:chOff x="-70953" y="-213876"/>
            <a:chExt cx="11338559" cy="10395154"/>
          </a:xfrm>
        </p:grpSpPr>
        <p:sp>
          <p:nvSpPr>
            <p:cNvPr id="6" name="TextBox 6"/>
            <p:cNvSpPr txBox="1"/>
            <p:nvPr/>
          </p:nvSpPr>
          <p:spPr>
            <a:xfrm>
              <a:off x="-70953" y="-213876"/>
              <a:ext cx="11267606" cy="10395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A method of grouping datapoints together for easier interpretation</a:t>
              </a:r>
            </a:p>
            <a:p>
              <a:pPr marL="342900" indent="-342900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Grouped all the datapoints to 10 clusters</a:t>
              </a:r>
            </a:p>
            <a:p>
              <a:pPr marL="342900" indent="-342900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Used k-means clustering due to better accuracy and easier interpretation</a:t>
              </a:r>
            </a:p>
            <a:p>
              <a:pPr marL="342900" indent="-342900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3 different cluster centers will be explored</a:t>
              </a:r>
            </a:p>
            <a:p>
              <a:pPr lvl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	One without Markdown (NA data omitted)</a:t>
              </a:r>
            </a:p>
            <a:p>
              <a:pPr lvl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	One with Markdown (NA data omitted)</a:t>
              </a:r>
            </a:p>
            <a:p>
              <a:pPr lvl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	One with everything and sales data added (NA Data Replaced)</a:t>
              </a:r>
            </a:p>
            <a:p>
              <a:pPr marL="342900" indent="-342900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Date was interpreted with an ID column each week with a corresponding ID number from 1-183</a:t>
              </a:r>
            </a:p>
            <a:p>
              <a:pPr marL="342900" indent="-342900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Most important information within clustering is the cluster centers, which are averages of each of the different variables within each cluster</a:t>
              </a:r>
            </a:p>
            <a:p>
              <a:pPr algn="l">
                <a:lnSpc>
                  <a:spcPts val="3335"/>
                </a:lnSpc>
              </a:pPr>
              <a:endParaRPr lang="en-US" sz="2400" spc="57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7593068" cy="75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85"/>
                </a:lnSpc>
              </a:pPr>
              <a:endParaRPr lang="en-US" sz="3300" spc="82" dirty="0">
                <a:solidFill>
                  <a:srgbClr val="F2FAFF"/>
                </a:solidFill>
                <a:latin typeface="Roboto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146330"/>
              <a:ext cx="1126760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5"/>
                </a:lnSpc>
              </a:pPr>
              <a:endParaRPr lang="en-US" sz="2300" spc="57" dirty="0">
                <a:solidFill>
                  <a:srgbClr val="F2FAFF"/>
                </a:solidFill>
                <a:latin typeface="Robot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38894"/>
              <a:ext cx="7593068" cy="75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85"/>
                </a:lnSpc>
              </a:pPr>
              <a:endParaRPr lang="en-US" sz="3300" spc="82" dirty="0">
                <a:solidFill>
                  <a:srgbClr val="F2FAFF"/>
                </a:solidFill>
                <a:latin typeface="Roboto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270947"/>
              <a:ext cx="1126760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5"/>
                </a:lnSpc>
              </a:pPr>
              <a:endParaRPr lang="en-US" sz="2300" spc="57" dirty="0">
                <a:solidFill>
                  <a:srgbClr val="F2FAFF"/>
                </a:solidFill>
                <a:latin typeface="Roboto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163512"/>
              <a:ext cx="7593068" cy="75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85"/>
                </a:lnSpc>
              </a:pPr>
              <a:endParaRPr lang="en-US" sz="3300" spc="82" dirty="0">
                <a:solidFill>
                  <a:srgbClr val="F2FAFF"/>
                </a:solidFill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442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>
            <a:extLst>
              <a:ext uri="{FF2B5EF4-FFF2-40B4-BE49-F238E27FC236}">
                <a16:creationId xmlns:a16="http://schemas.microsoft.com/office/drawing/2014/main" id="{09A02E26-DDD9-4A3E-AC42-2C3BA4B14B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" r="1311" b="13480"/>
          <a:stretch>
            <a:fillRect/>
          </a:stretch>
        </p:blipFill>
        <p:spPr>
          <a:xfrm>
            <a:off x="-154358" y="-1058636"/>
            <a:ext cx="18596716" cy="11353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028700" y="1492873"/>
            <a:ext cx="15963900" cy="4610170"/>
            <a:chOff x="0" y="-28575"/>
            <a:chExt cx="21285201" cy="614689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28575"/>
              <a:ext cx="21285201" cy="11798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875"/>
                </a:lnSpc>
              </a:pPr>
              <a:r>
                <a:rPr lang="en-US" sz="60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Cluster Centers no Markdown (93%) of Data</a:t>
              </a:r>
              <a:endParaRPr lang="en-US" sz="5500" b="1" spc="577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878684"/>
              <a:ext cx="8867183" cy="1043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44"/>
                </a:lnSpc>
              </a:pPr>
              <a:endParaRPr lang="en-US" sz="4600" b="1" spc="115" dirty="0">
                <a:solidFill>
                  <a:srgbClr val="F2FAFF"/>
                </a:solidFill>
                <a:latin typeface="Roboto Condense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5596807"/>
              <a:ext cx="7838954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5"/>
                </a:lnSpc>
              </a:pPr>
              <a:endParaRPr lang="en-US" sz="2300" spc="57" dirty="0">
                <a:solidFill>
                  <a:srgbClr val="F2FAFF"/>
                </a:solidFill>
                <a:latin typeface="Roboto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75710" y="9624131"/>
            <a:ext cx="16507453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 dirty="0">
                <a:solidFill>
                  <a:srgbClr val="F2FAFF"/>
                </a:solidFill>
                <a:latin typeface="Roboto"/>
              </a:rPr>
              <a:t>Project Group 3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4D9B69A-BC25-4259-971E-FBB3F63A1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41" y="4379289"/>
            <a:ext cx="16302038" cy="44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2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>
            <a:extLst>
              <a:ext uri="{FF2B5EF4-FFF2-40B4-BE49-F238E27FC236}">
                <a16:creationId xmlns:a16="http://schemas.microsoft.com/office/drawing/2014/main" id="{09A02E26-DDD9-4A3E-AC42-2C3BA4B14B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" r="1311" b="13480"/>
          <a:stretch>
            <a:fillRect/>
          </a:stretch>
        </p:blipFill>
        <p:spPr>
          <a:xfrm>
            <a:off x="-154358" y="-1058636"/>
            <a:ext cx="18596716" cy="11353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028700" y="1492873"/>
            <a:ext cx="16230600" cy="4610170"/>
            <a:chOff x="0" y="-28575"/>
            <a:chExt cx="21640801" cy="614689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28575"/>
              <a:ext cx="21640801" cy="11798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875"/>
                </a:lnSpc>
              </a:pPr>
              <a:r>
                <a:rPr lang="en-US" sz="60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Cluster Centers with Markdown (27% of Data)</a:t>
              </a:r>
              <a:endParaRPr lang="en-US" sz="5500" b="1" spc="577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878684"/>
              <a:ext cx="8867183" cy="1043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44"/>
                </a:lnSpc>
              </a:pPr>
              <a:endParaRPr lang="en-US" sz="4600" b="1" spc="115" dirty="0">
                <a:solidFill>
                  <a:srgbClr val="F2FAFF"/>
                </a:solidFill>
                <a:latin typeface="Roboto Condense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5596807"/>
              <a:ext cx="7838954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5"/>
                </a:lnSpc>
              </a:pPr>
              <a:endParaRPr lang="en-US" sz="2300" spc="57" dirty="0">
                <a:solidFill>
                  <a:srgbClr val="F2FAFF"/>
                </a:solidFill>
                <a:latin typeface="Roboto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75710" y="9624131"/>
            <a:ext cx="16507453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 dirty="0">
                <a:solidFill>
                  <a:srgbClr val="F2FAFF"/>
                </a:solidFill>
                <a:latin typeface="Roboto"/>
              </a:rPr>
              <a:t>Project Group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89768-1121-4A99-AB6B-EB128E667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152900"/>
            <a:ext cx="179593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3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>
            <a:extLst>
              <a:ext uri="{FF2B5EF4-FFF2-40B4-BE49-F238E27FC236}">
                <a16:creationId xmlns:a16="http://schemas.microsoft.com/office/drawing/2014/main" id="{09A02E26-DDD9-4A3E-AC42-2C3BA4B14B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" r="1311" b="13480"/>
          <a:stretch>
            <a:fillRect/>
          </a:stretch>
        </p:blipFill>
        <p:spPr>
          <a:xfrm>
            <a:off x="-154358" y="-1058636"/>
            <a:ext cx="18596716" cy="11353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028700" y="1492873"/>
            <a:ext cx="16221559" cy="4610170"/>
            <a:chOff x="0" y="-28575"/>
            <a:chExt cx="21628746" cy="614689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28575"/>
              <a:ext cx="21628746" cy="23596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875"/>
                </a:lnSpc>
              </a:pPr>
              <a:r>
                <a:rPr lang="en-US" sz="60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Cluster Centers with All Variables and Data Replacement</a:t>
              </a:r>
              <a:endParaRPr lang="en-US" sz="5500" b="1" spc="577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878684"/>
              <a:ext cx="8867183" cy="1043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44"/>
                </a:lnSpc>
              </a:pPr>
              <a:endParaRPr lang="en-US" sz="4600" b="1" spc="115" dirty="0">
                <a:solidFill>
                  <a:srgbClr val="F2FAFF"/>
                </a:solidFill>
                <a:latin typeface="Roboto Condense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5596807"/>
              <a:ext cx="7838954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5"/>
                </a:lnSpc>
              </a:pPr>
              <a:endParaRPr lang="en-US" sz="2300" spc="57" dirty="0">
                <a:solidFill>
                  <a:srgbClr val="F2FAFF"/>
                </a:solidFill>
                <a:latin typeface="Roboto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75710" y="9624131"/>
            <a:ext cx="16507453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 dirty="0">
                <a:solidFill>
                  <a:srgbClr val="F2FAFF"/>
                </a:solidFill>
                <a:latin typeface="Roboto"/>
              </a:rPr>
              <a:t>Project Group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97EB4-B719-4446-9B14-D31724043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4533900"/>
            <a:ext cx="17359313" cy="467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84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660</Words>
  <Application>Microsoft Office PowerPoint</Application>
  <PresentationFormat>Custom</PresentationFormat>
  <Paragraphs>157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Roboto Condensed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Tawde,Apurva</dc:creator>
  <cp:lastModifiedBy>Tawde,Apurva</cp:lastModifiedBy>
  <cp:revision>14</cp:revision>
  <dcterms:created xsi:type="dcterms:W3CDTF">2019-03-21T02:28:03Z</dcterms:created>
  <dcterms:modified xsi:type="dcterms:W3CDTF">2019-03-21T17:40:58Z</dcterms:modified>
</cp:coreProperties>
</file>